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19" r:id="rId2"/>
    <p:sldId id="322" r:id="rId3"/>
    <p:sldId id="323" r:id="rId4"/>
    <p:sldId id="321" r:id="rId5"/>
    <p:sldId id="327" r:id="rId6"/>
    <p:sldId id="265" r:id="rId7"/>
    <p:sldId id="326" r:id="rId8"/>
    <p:sldId id="336" r:id="rId9"/>
    <p:sldId id="266" r:id="rId10"/>
    <p:sldId id="267" r:id="rId11"/>
    <p:sldId id="316" r:id="rId12"/>
    <p:sldId id="268" r:id="rId13"/>
    <p:sldId id="328" r:id="rId14"/>
    <p:sldId id="293" r:id="rId15"/>
    <p:sldId id="271" r:id="rId16"/>
    <p:sldId id="272" r:id="rId17"/>
    <p:sldId id="308" r:id="rId18"/>
    <p:sldId id="274" r:id="rId19"/>
    <p:sldId id="275" r:id="rId20"/>
    <p:sldId id="304" r:id="rId21"/>
    <p:sldId id="305" r:id="rId22"/>
    <p:sldId id="306" r:id="rId23"/>
    <p:sldId id="307" r:id="rId24"/>
    <p:sldId id="331" r:id="rId25"/>
    <p:sldId id="330" r:id="rId26"/>
    <p:sldId id="332" r:id="rId27"/>
    <p:sldId id="329" r:id="rId28"/>
    <p:sldId id="262" r:id="rId29"/>
    <p:sldId id="259" r:id="rId30"/>
    <p:sldId id="315" r:id="rId31"/>
    <p:sldId id="260" r:id="rId32"/>
    <p:sldId id="295" r:id="rId33"/>
    <p:sldId id="258" r:id="rId34"/>
    <p:sldId id="257" r:id="rId35"/>
    <p:sldId id="309" r:id="rId36"/>
    <p:sldId id="263" r:id="rId37"/>
    <p:sldId id="334" r:id="rId38"/>
    <p:sldId id="335" r:id="rId39"/>
    <p:sldId id="294" r:id="rId40"/>
    <p:sldId id="276" r:id="rId41"/>
    <p:sldId id="277" r:id="rId42"/>
    <p:sldId id="278" r:id="rId43"/>
    <p:sldId id="298" r:id="rId44"/>
    <p:sldId id="310" r:id="rId45"/>
    <p:sldId id="273" r:id="rId46"/>
    <p:sldId id="280" r:id="rId47"/>
    <p:sldId id="281" r:id="rId48"/>
    <p:sldId id="296" r:id="rId49"/>
    <p:sldId id="282" r:id="rId50"/>
    <p:sldId id="313" r:id="rId51"/>
    <p:sldId id="283" r:id="rId52"/>
    <p:sldId id="284" r:id="rId53"/>
    <p:sldId id="285" r:id="rId54"/>
    <p:sldId id="286" r:id="rId55"/>
    <p:sldId id="287" r:id="rId56"/>
    <p:sldId id="288" r:id="rId57"/>
    <p:sldId id="289" r:id="rId58"/>
    <p:sldId id="290" r:id="rId59"/>
    <p:sldId id="291" r:id="rId60"/>
    <p:sldId id="297" r:id="rId61"/>
    <p:sldId id="299" r:id="rId62"/>
    <p:sldId id="300" r:id="rId63"/>
    <p:sldId id="301" r:id="rId64"/>
    <p:sldId id="270" r:id="rId65"/>
    <p:sldId id="269" r:id="rId66"/>
    <p:sldId id="333"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4636" autoAdjust="0"/>
  </p:normalViewPr>
  <p:slideViewPr>
    <p:cSldViewPr>
      <p:cViewPr varScale="1">
        <p:scale>
          <a:sx n="75" d="100"/>
          <a:sy n="75" d="100"/>
        </p:scale>
        <p:origin x="-85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9" d="100"/>
          <a:sy n="79" d="100"/>
        </p:scale>
        <p:origin x="-304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6674AC-6835-4D26-84F0-D95EF29BE076}" type="datetimeFigureOut">
              <a:rPr lang="en-GB" smtClean="0"/>
              <a:t>17/09/2018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EA783E-9F37-4A8A-891D-165B7DF04116}" type="slidenum">
              <a:rPr lang="en-GB" smtClean="0"/>
              <a:t>‹#›</a:t>
            </a:fld>
            <a:endParaRPr lang="en-GB"/>
          </a:p>
        </p:txBody>
      </p:sp>
    </p:spTree>
    <p:extLst>
      <p:ext uri="{BB962C8B-B14F-4D97-AF65-F5344CB8AC3E}">
        <p14:creationId xmlns:p14="http://schemas.microsoft.com/office/powerpoint/2010/main" val="111630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Reached point where double/drop is correct. But 50 pips before</a:t>
            </a:r>
            <a:r>
              <a:rPr lang="en-GB" baseline="0" dirty="0" smtClean="0"/>
              <a:t> this </a:t>
            </a:r>
            <a:r>
              <a:rPr lang="en-GB" baseline="0" smtClean="0"/>
              <a:t>stage would be…..</a:t>
            </a:r>
            <a:endParaRPr lang="en-GB"/>
          </a:p>
        </p:txBody>
      </p:sp>
      <p:sp>
        <p:nvSpPr>
          <p:cNvPr id="4" name="Slide Number Placeholder 3"/>
          <p:cNvSpPr>
            <a:spLocks noGrp="1"/>
          </p:cNvSpPr>
          <p:nvPr>
            <p:ph type="sldNum" sz="quarter" idx="10"/>
          </p:nvPr>
        </p:nvSpPr>
        <p:spPr/>
        <p:txBody>
          <a:bodyPr/>
          <a:lstStyle/>
          <a:p>
            <a:fld id="{F6EA783E-9F37-4A8A-891D-165B7DF04116}" type="slidenum">
              <a:rPr lang="en-GB" smtClean="0"/>
              <a:t>11</a:t>
            </a:fld>
            <a:endParaRPr lang="en-GB"/>
          </a:p>
        </p:txBody>
      </p:sp>
    </p:spTree>
    <p:extLst>
      <p:ext uri="{BB962C8B-B14F-4D97-AF65-F5344CB8AC3E}">
        <p14:creationId xmlns:p14="http://schemas.microsoft.com/office/powerpoint/2010/main" val="162854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EA783E-9F37-4A8A-891D-165B7DF04116}" type="slidenum">
              <a:rPr lang="en-GB" smtClean="0"/>
              <a:t>21</a:t>
            </a:fld>
            <a:endParaRPr lang="en-GB"/>
          </a:p>
        </p:txBody>
      </p:sp>
    </p:spTree>
    <p:extLst>
      <p:ext uri="{BB962C8B-B14F-4D97-AF65-F5344CB8AC3E}">
        <p14:creationId xmlns:p14="http://schemas.microsoft.com/office/powerpoint/2010/main" val="193642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EA783E-9F37-4A8A-891D-165B7DF04116}" type="slidenum">
              <a:rPr lang="en-GB" smtClean="0"/>
              <a:t>31</a:t>
            </a:fld>
            <a:endParaRPr lang="en-GB"/>
          </a:p>
        </p:txBody>
      </p:sp>
    </p:spTree>
    <p:extLst>
      <p:ext uri="{BB962C8B-B14F-4D97-AF65-F5344CB8AC3E}">
        <p14:creationId xmlns:p14="http://schemas.microsoft.com/office/powerpoint/2010/main" val="80488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F6EA783E-9F37-4A8A-891D-165B7DF04116}" type="slidenum">
              <a:rPr lang="en-GB" smtClean="0"/>
              <a:t>44</a:t>
            </a:fld>
            <a:endParaRPr lang="en-GB"/>
          </a:p>
        </p:txBody>
      </p:sp>
    </p:spTree>
    <p:extLst>
      <p:ext uri="{BB962C8B-B14F-4D97-AF65-F5344CB8AC3E}">
        <p14:creationId xmlns:p14="http://schemas.microsoft.com/office/powerpoint/2010/main" val="1148700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048F92B-4605-462F-BF32-B5B46CC1E9CF}" type="datetime1">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1800938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AF5144-516D-4B2C-95A8-205E0B80DF8D}" type="datetime1">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3172986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CA6C636-5196-4BC7-8A51-31847F2648D8}" type="datetime1">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335180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6E12BCA-43F0-4AD5-9E71-F0B96B01A945}" type="datetime1">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1524089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652E2-39E3-4B59-9F08-B09F70BAB5F9}" type="datetime1">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3161645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8287868-64F1-4047-A0A9-DB543778932C}" type="datetime1">
              <a:rPr lang="en-GB" smtClean="0"/>
              <a:t>17/09/2018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3043913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A1BB4AD-AE38-4B49-9742-83DA6DACEDF0}" type="datetime1">
              <a:rPr lang="en-GB" smtClean="0"/>
              <a:t>17/09/2018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4253251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33408A-9434-4AE6-A564-21BA0E3ED93B}" type="datetime1">
              <a:rPr lang="en-GB" smtClean="0"/>
              <a:t>17/09/2018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3236640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3D0B1-C6FC-4418-99D3-C5D5CB677E9E}" type="datetime1">
              <a:rPr lang="en-GB" smtClean="0"/>
              <a:t>17/09/2018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604888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AF8E8-3093-4FC5-85B4-78A76FF6E332}" type="datetime1">
              <a:rPr lang="en-GB" smtClean="0"/>
              <a:t>17/09/2018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186008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292175-19B4-401B-B505-1DB53A49C88B}" type="datetime1">
              <a:rPr lang="en-GB" smtClean="0"/>
              <a:t>17/09/2018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1F4AE8-8ABE-45DC-8E55-8679BF3AEDD2}" type="slidenum">
              <a:rPr lang="en-GB" smtClean="0"/>
              <a:t>‹#›</a:t>
            </a:fld>
            <a:endParaRPr lang="en-GB"/>
          </a:p>
        </p:txBody>
      </p:sp>
    </p:spTree>
    <p:extLst>
      <p:ext uri="{BB962C8B-B14F-4D97-AF65-F5344CB8AC3E}">
        <p14:creationId xmlns:p14="http://schemas.microsoft.com/office/powerpoint/2010/main" val="1178337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3FFA2-77B0-49A1-9E32-D52252484A2D}" type="datetime1">
              <a:rPr lang="en-GB" smtClean="0"/>
              <a:t>17/09/2018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F4AE8-8ABE-45DC-8E55-8679BF3AEDD2}" type="slidenum">
              <a:rPr lang="en-GB" smtClean="0"/>
              <a:t>‹#›</a:t>
            </a:fld>
            <a:endParaRPr lang="en-GB"/>
          </a:p>
        </p:txBody>
      </p:sp>
    </p:spTree>
    <p:extLst>
      <p:ext uri="{BB962C8B-B14F-4D97-AF65-F5344CB8AC3E}">
        <p14:creationId xmlns:p14="http://schemas.microsoft.com/office/powerpoint/2010/main" val="3824844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052736"/>
            <a:ext cx="8280920" cy="4247317"/>
          </a:xfrm>
          <a:prstGeom prst="rect">
            <a:avLst/>
          </a:prstGeom>
        </p:spPr>
        <p:txBody>
          <a:bodyPr wrap="square">
            <a:spAutoFit/>
          </a:bodyPr>
          <a:lstStyle/>
          <a:p>
            <a:r>
              <a:rPr lang="en-GB" dirty="0"/>
              <a:t> </a:t>
            </a:r>
          </a:p>
          <a:p>
            <a:r>
              <a:rPr lang="en-GB" dirty="0"/>
              <a:t>The Doubling Cube…..</a:t>
            </a:r>
          </a:p>
          <a:p>
            <a:r>
              <a:rPr lang="en-GB" dirty="0"/>
              <a:t>First introduced to the game around 1928-1930 in America.</a:t>
            </a:r>
          </a:p>
          <a:p>
            <a:r>
              <a:rPr lang="en-GB" dirty="0"/>
              <a:t>Totally misunderstood until about the 1970s when we first find the concepts of double and take or drop, as well as pip counting in books. In fact as we will quickly see, that the statement found in one book from a leading author in the 30’s who stated that “should a correct double be offered, then it would always be right to drop” is totally nonsense. </a:t>
            </a:r>
            <a:endParaRPr lang="en-GB" dirty="0" smtClean="0"/>
          </a:p>
          <a:p>
            <a:endParaRPr lang="en-GB" dirty="0"/>
          </a:p>
          <a:p>
            <a:r>
              <a:rPr lang="en-GB" dirty="0"/>
              <a:t>By means of an answer to a question “what is the doubling cube used for?”, there is a leading American professional backgammon player called The Vermont Bear, who uses the catch-phrase when offering the cube to his opponent….”Let’s go visit Mr More”. That is in a nutshell what it does, it makes the game value more, double what it was originally being played for, if accepted. That is to say that a value of 1 would become 2, a game value of 2 would become 4 etc.</a:t>
            </a:r>
          </a:p>
        </p:txBody>
      </p:sp>
      <p:sp>
        <p:nvSpPr>
          <p:cNvPr id="2" name="Slide Number Placeholder 1"/>
          <p:cNvSpPr>
            <a:spLocks noGrp="1"/>
          </p:cNvSpPr>
          <p:nvPr>
            <p:ph type="sldNum" sz="quarter" idx="12"/>
          </p:nvPr>
        </p:nvSpPr>
        <p:spPr/>
        <p:txBody>
          <a:bodyPr/>
          <a:lstStyle/>
          <a:p>
            <a:fld id="{001F4AE8-8ABE-45DC-8E55-8679BF3AEDD2}" type="slidenum">
              <a:rPr lang="en-GB" smtClean="0"/>
              <a:t>1</a:t>
            </a:fld>
            <a:endParaRPr lang="en-GB"/>
          </a:p>
        </p:txBody>
      </p:sp>
    </p:spTree>
    <p:extLst>
      <p:ext uri="{BB962C8B-B14F-4D97-AF65-F5344CB8AC3E}">
        <p14:creationId xmlns:p14="http://schemas.microsoft.com/office/powerpoint/2010/main" val="3680228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820472" cy="496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512" y="5157192"/>
            <a:ext cx="4666342" cy="369332"/>
          </a:xfrm>
          <a:prstGeom prst="rect">
            <a:avLst/>
          </a:prstGeom>
          <a:noFill/>
        </p:spPr>
        <p:txBody>
          <a:bodyPr wrap="none" rtlCol="0">
            <a:spAutoFit/>
          </a:bodyPr>
          <a:lstStyle/>
          <a:p>
            <a:r>
              <a:rPr lang="en-GB" dirty="0" smtClean="0"/>
              <a:t>Red is now 13% ahead in a medium length race.</a:t>
            </a:r>
            <a:endParaRPr lang="en-GB" dirty="0"/>
          </a:p>
        </p:txBody>
      </p:sp>
      <p:sp>
        <p:nvSpPr>
          <p:cNvPr id="6" name="TextBox 5"/>
          <p:cNvSpPr txBox="1"/>
          <p:nvPr/>
        </p:nvSpPr>
        <p:spPr>
          <a:xfrm>
            <a:off x="184719" y="5445224"/>
            <a:ext cx="3410293" cy="369332"/>
          </a:xfrm>
          <a:prstGeom prst="rect">
            <a:avLst/>
          </a:prstGeom>
          <a:noFill/>
        </p:spPr>
        <p:txBody>
          <a:bodyPr wrap="none" rtlCol="0">
            <a:spAutoFit/>
          </a:bodyPr>
          <a:lstStyle/>
          <a:p>
            <a:r>
              <a:rPr lang="en-GB" dirty="0" smtClean="0"/>
              <a:t>Red is now winning 80% of games.</a:t>
            </a:r>
            <a:endParaRPr lang="en-GB" dirty="0"/>
          </a:p>
        </p:txBody>
      </p:sp>
      <p:sp>
        <p:nvSpPr>
          <p:cNvPr id="7" name="TextBox 6"/>
          <p:cNvSpPr txBox="1"/>
          <p:nvPr/>
        </p:nvSpPr>
        <p:spPr>
          <a:xfrm>
            <a:off x="179512" y="5733256"/>
            <a:ext cx="6256072" cy="369332"/>
          </a:xfrm>
          <a:prstGeom prst="rect">
            <a:avLst/>
          </a:prstGeom>
          <a:noFill/>
        </p:spPr>
        <p:txBody>
          <a:bodyPr wrap="none" rtlCol="0">
            <a:spAutoFit/>
          </a:bodyPr>
          <a:lstStyle/>
          <a:p>
            <a:r>
              <a:rPr lang="en-GB" dirty="0" smtClean="0"/>
              <a:t>We have reached the point where Black should drop the double.</a:t>
            </a:r>
            <a:endParaRPr lang="en-GB" dirty="0"/>
          </a:p>
        </p:txBody>
      </p:sp>
      <p:sp>
        <p:nvSpPr>
          <p:cNvPr id="2" name="TextBox 1"/>
          <p:cNvSpPr txBox="1"/>
          <p:nvPr/>
        </p:nvSpPr>
        <p:spPr>
          <a:xfrm>
            <a:off x="174267" y="6021288"/>
            <a:ext cx="5094921" cy="646331"/>
          </a:xfrm>
          <a:prstGeom prst="rect">
            <a:avLst/>
          </a:prstGeom>
          <a:noFill/>
        </p:spPr>
        <p:txBody>
          <a:bodyPr wrap="none" rtlCol="0">
            <a:spAutoFit/>
          </a:bodyPr>
          <a:lstStyle/>
          <a:p>
            <a:r>
              <a:rPr lang="en-GB" dirty="0" smtClean="0"/>
              <a:t>12% pips lead in a medium length race is still a take, </a:t>
            </a:r>
          </a:p>
          <a:p>
            <a:r>
              <a:rPr lang="en-GB" dirty="0" smtClean="0"/>
              <a:t>13% is a drop in this medium length position.</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10</a:t>
            </a:fld>
            <a:endParaRPr lang="en-GB"/>
          </a:p>
        </p:txBody>
      </p:sp>
    </p:spTree>
    <p:extLst>
      <p:ext uri="{BB962C8B-B14F-4D97-AF65-F5344CB8AC3E}">
        <p14:creationId xmlns:p14="http://schemas.microsoft.com/office/powerpoint/2010/main" val="820751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134634"/>
            <a:ext cx="8784976" cy="473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4836" y="4869160"/>
            <a:ext cx="5554726" cy="369332"/>
          </a:xfrm>
          <a:prstGeom prst="rect">
            <a:avLst/>
          </a:prstGeom>
          <a:noFill/>
        </p:spPr>
        <p:txBody>
          <a:bodyPr wrap="none" rtlCol="0">
            <a:spAutoFit/>
          </a:bodyPr>
          <a:lstStyle/>
          <a:p>
            <a:r>
              <a:rPr lang="en-GB" dirty="0" smtClean="0"/>
              <a:t>In our original slide, we had an 8 pip lead, 100 v 108 pips.</a:t>
            </a:r>
            <a:endParaRPr lang="en-GB" dirty="0"/>
          </a:p>
        </p:txBody>
      </p:sp>
      <p:sp>
        <p:nvSpPr>
          <p:cNvPr id="6" name="TextBox 5"/>
          <p:cNvSpPr txBox="1"/>
          <p:nvPr/>
        </p:nvSpPr>
        <p:spPr>
          <a:xfrm>
            <a:off x="176813" y="5149597"/>
            <a:ext cx="7811754" cy="646331"/>
          </a:xfrm>
          <a:prstGeom prst="rect">
            <a:avLst/>
          </a:prstGeom>
          <a:noFill/>
        </p:spPr>
        <p:txBody>
          <a:bodyPr wrap="none" rtlCol="0">
            <a:spAutoFit/>
          </a:bodyPr>
          <a:lstStyle/>
          <a:p>
            <a:r>
              <a:rPr lang="en-GB" dirty="0" smtClean="0"/>
              <a:t>An average set of rolls later, perhaps 50 pips each taking maybe 7 rolls to achieve,</a:t>
            </a:r>
          </a:p>
          <a:p>
            <a:r>
              <a:rPr lang="en-GB" dirty="0"/>
              <a:t>w</a:t>
            </a:r>
            <a:r>
              <a:rPr lang="en-GB" dirty="0" smtClean="0"/>
              <a:t>ould result in the above position. </a:t>
            </a:r>
            <a:endParaRPr lang="en-GB" dirty="0"/>
          </a:p>
        </p:txBody>
      </p:sp>
      <p:sp>
        <p:nvSpPr>
          <p:cNvPr id="7" name="TextBox 6"/>
          <p:cNvSpPr txBox="1"/>
          <p:nvPr/>
        </p:nvSpPr>
        <p:spPr>
          <a:xfrm>
            <a:off x="197261" y="5661248"/>
            <a:ext cx="8251554" cy="646331"/>
          </a:xfrm>
          <a:prstGeom prst="rect">
            <a:avLst/>
          </a:prstGeom>
          <a:noFill/>
        </p:spPr>
        <p:txBody>
          <a:bodyPr wrap="none" rtlCol="0">
            <a:spAutoFit/>
          </a:bodyPr>
          <a:lstStyle/>
          <a:p>
            <a:r>
              <a:rPr lang="en-GB" dirty="0" smtClean="0"/>
              <a:t>A player, not familiar with the rule, would arrive at this position, maybe the opponent </a:t>
            </a:r>
          </a:p>
          <a:p>
            <a:r>
              <a:rPr lang="en-GB" dirty="0"/>
              <a:t>w</a:t>
            </a:r>
            <a:r>
              <a:rPr lang="en-GB" dirty="0" smtClean="0"/>
              <a:t>ould spot the position as a drop, and a point gained for Red. BUT, the point is…..</a:t>
            </a:r>
            <a:endParaRPr lang="en-GB" dirty="0"/>
          </a:p>
        </p:txBody>
      </p:sp>
      <p:sp>
        <p:nvSpPr>
          <p:cNvPr id="9" name="TextBox 8"/>
          <p:cNvSpPr txBox="1"/>
          <p:nvPr/>
        </p:nvSpPr>
        <p:spPr>
          <a:xfrm>
            <a:off x="241119" y="6198249"/>
            <a:ext cx="7556749" cy="646331"/>
          </a:xfrm>
          <a:prstGeom prst="rect">
            <a:avLst/>
          </a:prstGeom>
          <a:noFill/>
        </p:spPr>
        <p:txBody>
          <a:bodyPr wrap="none" rtlCol="0">
            <a:spAutoFit/>
          </a:bodyPr>
          <a:lstStyle/>
          <a:p>
            <a:r>
              <a:rPr lang="en-GB" dirty="0" smtClean="0"/>
              <a:t>Red has really lost 1 point by NOT doubling at the most efficient point, 50 pips </a:t>
            </a:r>
          </a:p>
          <a:p>
            <a:r>
              <a:rPr lang="en-GB" dirty="0"/>
              <a:t>p</a:t>
            </a:r>
            <a:r>
              <a:rPr lang="en-GB" dirty="0" smtClean="0"/>
              <a:t>rior to this final position, only collecting 1 point when 2 was achievable.…..</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11</a:t>
            </a:fld>
            <a:endParaRPr lang="en-GB"/>
          </a:p>
        </p:txBody>
      </p:sp>
    </p:spTree>
    <p:extLst>
      <p:ext uri="{BB962C8B-B14F-4D97-AF65-F5344CB8AC3E}">
        <p14:creationId xmlns:p14="http://schemas.microsoft.com/office/powerpoint/2010/main" val="3486165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856984" cy="468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2993" y="4859868"/>
            <a:ext cx="3465179" cy="369332"/>
          </a:xfrm>
          <a:prstGeom prst="rect">
            <a:avLst/>
          </a:prstGeom>
          <a:noFill/>
        </p:spPr>
        <p:txBody>
          <a:bodyPr wrap="none" rtlCol="0">
            <a:spAutoFit/>
          </a:bodyPr>
          <a:lstStyle/>
          <a:p>
            <a:r>
              <a:rPr lang="en-GB" dirty="0" smtClean="0"/>
              <a:t>What are the significant features….</a:t>
            </a:r>
            <a:endParaRPr lang="en-GB" dirty="0"/>
          </a:p>
        </p:txBody>
      </p:sp>
      <p:sp>
        <p:nvSpPr>
          <p:cNvPr id="6" name="TextBox 5"/>
          <p:cNvSpPr txBox="1"/>
          <p:nvPr/>
        </p:nvSpPr>
        <p:spPr>
          <a:xfrm>
            <a:off x="167040" y="5085184"/>
            <a:ext cx="3849131" cy="369332"/>
          </a:xfrm>
          <a:prstGeom prst="rect">
            <a:avLst/>
          </a:prstGeom>
          <a:noFill/>
        </p:spPr>
        <p:txBody>
          <a:bodyPr wrap="none" rtlCol="0">
            <a:spAutoFit/>
          </a:bodyPr>
          <a:lstStyle/>
          <a:p>
            <a:r>
              <a:rPr lang="en-GB" dirty="0" smtClean="0"/>
              <a:t>35 pip lead, 35% suggesting huge drop.</a:t>
            </a:r>
            <a:endParaRPr lang="en-GB" dirty="0"/>
          </a:p>
        </p:txBody>
      </p:sp>
      <p:sp>
        <p:nvSpPr>
          <p:cNvPr id="7" name="TextBox 6"/>
          <p:cNvSpPr txBox="1"/>
          <p:nvPr/>
        </p:nvSpPr>
        <p:spPr>
          <a:xfrm>
            <a:off x="167040" y="5363924"/>
            <a:ext cx="8712968" cy="369332"/>
          </a:xfrm>
          <a:prstGeom prst="rect">
            <a:avLst/>
          </a:prstGeom>
          <a:noFill/>
        </p:spPr>
        <p:txBody>
          <a:bodyPr wrap="square" rtlCol="0">
            <a:spAutoFit/>
          </a:bodyPr>
          <a:lstStyle/>
          <a:p>
            <a:r>
              <a:rPr lang="en-GB" dirty="0" smtClean="0"/>
              <a:t>Black, anchored on the 5 point, leads to earlier hitting opportunities than the Ace point.</a:t>
            </a:r>
            <a:endParaRPr lang="en-GB" dirty="0"/>
          </a:p>
        </p:txBody>
      </p:sp>
      <p:sp>
        <p:nvSpPr>
          <p:cNvPr id="8" name="TextBox 7"/>
          <p:cNvSpPr txBox="1"/>
          <p:nvPr/>
        </p:nvSpPr>
        <p:spPr>
          <a:xfrm>
            <a:off x="179512" y="5589240"/>
            <a:ext cx="7143109" cy="369332"/>
          </a:xfrm>
          <a:prstGeom prst="rect">
            <a:avLst/>
          </a:prstGeom>
          <a:noFill/>
        </p:spPr>
        <p:txBody>
          <a:bodyPr wrap="none" rtlCol="0">
            <a:spAutoFit/>
          </a:bodyPr>
          <a:lstStyle/>
          <a:p>
            <a:r>
              <a:rPr lang="en-GB" dirty="0" smtClean="0"/>
              <a:t>Red has 4 points in front of Black to clear, with no spare </a:t>
            </a:r>
            <a:r>
              <a:rPr lang="en-GB" dirty="0" err="1" smtClean="0"/>
              <a:t>chkrs</a:t>
            </a:r>
            <a:r>
              <a:rPr lang="en-GB" dirty="0" smtClean="0"/>
              <a:t> for flexibility.</a:t>
            </a:r>
            <a:endParaRPr lang="en-GB" dirty="0"/>
          </a:p>
        </p:txBody>
      </p:sp>
      <p:sp>
        <p:nvSpPr>
          <p:cNvPr id="9" name="TextBox 8"/>
          <p:cNvSpPr txBox="1"/>
          <p:nvPr/>
        </p:nvSpPr>
        <p:spPr>
          <a:xfrm>
            <a:off x="179512" y="5805264"/>
            <a:ext cx="8805167" cy="369332"/>
          </a:xfrm>
          <a:prstGeom prst="rect">
            <a:avLst/>
          </a:prstGeom>
          <a:noFill/>
        </p:spPr>
        <p:txBody>
          <a:bodyPr wrap="none" rtlCol="0">
            <a:spAutoFit/>
          </a:bodyPr>
          <a:lstStyle/>
          <a:p>
            <a:r>
              <a:rPr lang="en-GB" dirty="0" smtClean="0"/>
              <a:t>Black’s deficit is in fact an asset, it means usually the home board is still intact, not crunched.</a:t>
            </a:r>
            <a:endParaRPr lang="en-GB" dirty="0"/>
          </a:p>
        </p:txBody>
      </p:sp>
      <p:sp>
        <p:nvSpPr>
          <p:cNvPr id="10" name="TextBox 9"/>
          <p:cNvSpPr txBox="1"/>
          <p:nvPr/>
        </p:nvSpPr>
        <p:spPr>
          <a:xfrm>
            <a:off x="179512" y="6093296"/>
            <a:ext cx="8407430" cy="646331"/>
          </a:xfrm>
          <a:prstGeom prst="rect">
            <a:avLst/>
          </a:prstGeom>
          <a:noFill/>
        </p:spPr>
        <p:txBody>
          <a:bodyPr wrap="none" rtlCol="0">
            <a:spAutoFit/>
          </a:bodyPr>
          <a:lstStyle/>
          <a:p>
            <a:r>
              <a:rPr lang="en-GB" dirty="0" smtClean="0"/>
              <a:t>This all creates a No Double position, Black can win with a hit, and sometimes by racing.</a:t>
            </a:r>
          </a:p>
          <a:p>
            <a:r>
              <a:rPr lang="en-GB" dirty="0" smtClean="0"/>
              <a:t>2 small chances can often add up to more than enough to take. </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12</a:t>
            </a:fld>
            <a:endParaRPr lang="en-GB"/>
          </a:p>
        </p:txBody>
      </p:sp>
    </p:spTree>
    <p:extLst>
      <p:ext uri="{BB962C8B-B14F-4D97-AF65-F5344CB8AC3E}">
        <p14:creationId xmlns:p14="http://schemas.microsoft.com/office/powerpoint/2010/main" val="372115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1412776"/>
            <a:ext cx="5366790" cy="369332"/>
          </a:xfrm>
          <a:prstGeom prst="rect">
            <a:avLst/>
          </a:prstGeom>
          <a:noFill/>
        </p:spPr>
        <p:txBody>
          <a:bodyPr wrap="none" rtlCol="0">
            <a:spAutoFit/>
          </a:bodyPr>
          <a:lstStyle/>
          <a:p>
            <a:r>
              <a:rPr lang="en-GB" dirty="0" smtClean="0"/>
              <a:t>Some more reference points to aid in cube decisions…..</a:t>
            </a:r>
            <a:endParaRPr lang="en-GB" dirty="0"/>
          </a:p>
        </p:txBody>
      </p:sp>
      <p:sp>
        <p:nvSpPr>
          <p:cNvPr id="2" name="Slide Number Placeholder 1"/>
          <p:cNvSpPr>
            <a:spLocks noGrp="1"/>
          </p:cNvSpPr>
          <p:nvPr>
            <p:ph type="sldNum" sz="quarter" idx="12"/>
          </p:nvPr>
        </p:nvSpPr>
        <p:spPr/>
        <p:txBody>
          <a:bodyPr/>
          <a:lstStyle/>
          <a:p>
            <a:fld id="{001F4AE8-8ABE-45DC-8E55-8679BF3AEDD2}" type="slidenum">
              <a:rPr lang="en-GB" smtClean="0"/>
              <a:t>13</a:t>
            </a:fld>
            <a:endParaRPr lang="en-GB"/>
          </a:p>
        </p:txBody>
      </p:sp>
    </p:spTree>
    <p:extLst>
      <p:ext uri="{BB962C8B-B14F-4D97-AF65-F5344CB8AC3E}">
        <p14:creationId xmlns:p14="http://schemas.microsoft.com/office/powerpoint/2010/main" val="3857129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229600" cy="490066"/>
          </a:xfrm>
        </p:spPr>
        <p:txBody>
          <a:bodyPr>
            <a:normAutofit fontScale="90000"/>
          </a:bodyPr>
          <a:lstStyle/>
          <a:p>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710" y="116632"/>
            <a:ext cx="8876778" cy="51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528" y="5219908"/>
            <a:ext cx="3096297" cy="369332"/>
          </a:xfrm>
          <a:prstGeom prst="rect">
            <a:avLst/>
          </a:prstGeom>
          <a:noFill/>
        </p:spPr>
        <p:txBody>
          <a:bodyPr wrap="none" rtlCol="0">
            <a:spAutoFit/>
          </a:bodyPr>
          <a:lstStyle/>
          <a:p>
            <a:r>
              <a:rPr lang="en-GB" dirty="0" smtClean="0"/>
              <a:t>This is a classic 2-roll situation.</a:t>
            </a:r>
            <a:endParaRPr lang="en-GB" dirty="0"/>
          </a:p>
        </p:txBody>
      </p:sp>
      <p:sp>
        <p:nvSpPr>
          <p:cNvPr id="6" name="TextBox 5"/>
          <p:cNvSpPr txBox="1"/>
          <p:nvPr/>
        </p:nvSpPr>
        <p:spPr>
          <a:xfrm>
            <a:off x="323528" y="5579948"/>
            <a:ext cx="8686352" cy="369332"/>
          </a:xfrm>
          <a:prstGeom prst="rect">
            <a:avLst/>
          </a:prstGeom>
          <a:noFill/>
        </p:spPr>
        <p:txBody>
          <a:bodyPr wrap="none" rtlCol="0">
            <a:spAutoFit/>
          </a:bodyPr>
          <a:lstStyle/>
          <a:p>
            <a:r>
              <a:rPr lang="en-GB" dirty="0" smtClean="0"/>
              <a:t>Black can only win by Red not rolling a double, and then Black rolling a double on his 1 roll.</a:t>
            </a:r>
            <a:endParaRPr lang="en-GB" dirty="0"/>
          </a:p>
        </p:txBody>
      </p:sp>
      <p:sp>
        <p:nvSpPr>
          <p:cNvPr id="7" name="TextBox 6"/>
          <p:cNvSpPr txBox="1"/>
          <p:nvPr/>
        </p:nvSpPr>
        <p:spPr>
          <a:xfrm>
            <a:off x="323528" y="5939988"/>
            <a:ext cx="7129644" cy="369332"/>
          </a:xfrm>
          <a:prstGeom prst="rect">
            <a:avLst/>
          </a:prstGeom>
          <a:noFill/>
        </p:spPr>
        <p:txBody>
          <a:bodyPr wrap="none" rtlCol="0">
            <a:spAutoFit/>
          </a:bodyPr>
          <a:lstStyle/>
          <a:p>
            <a:r>
              <a:rPr lang="en-GB" dirty="0" smtClean="0"/>
              <a:t>This happens…30/36 x 1/6……simplified to 5/6x1/6 = 5/36, or </a:t>
            </a:r>
            <a:r>
              <a:rPr lang="en-GB" dirty="0" err="1" smtClean="0"/>
              <a:t>approx</a:t>
            </a:r>
            <a:r>
              <a:rPr lang="en-GB" dirty="0" smtClean="0"/>
              <a:t> 14%.</a:t>
            </a:r>
            <a:endParaRPr lang="en-GB" dirty="0"/>
          </a:p>
        </p:txBody>
      </p:sp>
      <p:sp>
        <p:nvSpPr>
          <p:cNvPr id="8" name="TextBox 7"/>
          <p:cNvSpPr txBox="1"/>
          <p:nvPr/>
        </p:nvSpPr>
        <p:spPr>
          <a:xfrm>
            <a:off x="323528" y="6300028"/>
            <a:ext cx="6944850" cy="369332"/>
          </a:xfrm>
          <a:prstGeom prst="rect">
            <a:avLst/>
          </a:prstGeom>
          <a:noFill/>
        </p:spPr>
        <p:txBody>
          <a:bodyPr wrap="none" rtlCol="0">
            <a:spAutoFit/>
          </a:bodyPr>
          <a:lstStyle/>
          <a:p>
            <a:r>
              <a:rPr lang="en-GB" dirty="0" smtClean="0"/>
              <a:t>Red therefore wins 86% of the time, and </a:t>
            </a:r>
            <a:r>
              <a:rPr lang="en-GB" dirty="0" smtClean="0">
                <a:solidFill>
                  <a:srgbClr val="FF0000"/>
                </a:solidFill>
              </a:rPr>
              <a:t>Red</a:t>
            </a:r>
            <a:r>
              <a:rPr lang="en-GB" dirty="0" smtClean="0"/>
              <a:t> </a:t>
            </a:r>
            <a:r>
              <a:rPr lang="en-GB" dirty="0" smtClean="0">
                <a:solidFill>
                  <a:srgbClr val="FF0000"/>
                </a:solidFill>
              </a:rPr>
              <a:t>Should Double, Black Drop</a:t>
            </a:r>
            <a:r>
              <a:rPr lang="en-GB" dirty="0" smtClean="0"/>
              <a:t>.</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14</a:t>
            </a:fld>
            <a:endParaRPr lang="en-GB"/>
          </a:p>
        </p:txBody>
      </p:sp>
    </p:spTree>
    <p:extLst>
      <p:ext uri="{BB962C8B-B14F-4D97-AF65-F5344CB8AC3E}">
        <p14:creationId xmlns:p14="http://schemas.microsoft.com/office/powerpoint/2010/main" val="2911449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928992" cy="567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9008" y="5867980"/>
            <a:ext cx="7953075" cy="369332"/>
          </a:xfrm>
          <a:prstGeom prst="rect">
            <a:avLst/>
          </a:prstGeom>
          <a:noFill/>
        </p:spPr>
        <p:txBody>
          <a:bodyPr wrap="none" rtlCol="0">
            <a:spAutoFit/>
          </a:bodyPr>
          <a:lstStyle/>
          <a:p>
            <a:r>
              <a:rPr lang="en-GB" dirty="0" smtClean="0"/>
              <a:t>3-roll situation, Black has only 21% winning chances, so same result….Double/Drop.</a:t>
            </a:r>
            <a:endParaRPr lang="en-GB" dirty="0"/>
          </a:p>
        </p:txBody>
      </p:sp>
      <p:sp>
        <p:nvSpPr>
          <p:cNvPr id="6" name="TextBox 5"/>
          <p:cNvSpPr txBox="1"/>
          <p:nvPr/>
        </p:nvSpPr>
        <p:spPr>
          <a:xfrm>
            <a:off x="339008" y="6165304"/>
            <a:ext cx="8269572" cy="646331"/>
          </a:xfrm>
          <a:prstGeom prst="rect">
            <a:avLst/>
          </a:prstGeom>
          <a:noFill/>
        </p:spPr>
        <p:txBody>
          <a:bodyPr wrap="none" rtlCol="0">
            <a:spAutoFit/>
          </a:bodyPr>
          <a:lstStyle/>
          <a:p>
            <a:r>
              <a:rPr lang="en-GB" dirty="0" smtClean="0"/>
              <a:t>Don’t ask me to show the maths to work out the 21%, but basically Red must not roll </a:t>
            </a:r>
          </a:p>
          <a:p>
            <a:r>
              <a:rPr lang="en-GB" dirty="0"/>
              <a:t>a</a:t>
            </a:r>
            <a:r>
              <a:rPr lang="en-GB" dirty="0" smtClean="0"/>
              <a:t> double in the next 2 rolls, while Black has to roll a double for Black to win from here.</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15</a:t>
            </a:fld>
            <a:endParaRPr lang="en-GB"/>
          </a:p>
        </p:txBody>
      </p:sp>
    </p:spTree>
    <p:extLst>
      <p:ext uri="{BB962C8B-B14F-4D97-AF65-F5344CB8AC3E}">
        <p14:creationId xmlns:p14="http://schemas.microsoft.com/office/powerpoint/2010/main" val="4103715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832591"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6165304"/>
            <a:ext cx="8139857" cy="369332"/>
          </a:xfrm>
          <a:prstGeom prst="rect">
            <a:avLst/>
          </a:prstGeom>
          <a:noFill/>
        </p:spPr>
        <p:txBody>
          <a:bodyPr wrap="none" rtlCol="0">
            <a:spAutoFit/>
          </a:bodyPr>
          <a:lstStyle/>
          <a:p>
            <a:r>
              <a:rPr lang="en-GB" dirty="0" smtClean="0"/>
              <a:t>4-roll position, Double / Take. Very close to optimal position for Black to Take or Drop.</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16</a:t>
            </a:fld>
            <a:endParaRPr lang="en-GB"/>
          </a:p>
        </p:txBody>
      </p:sp>
    </p:spTree>
    <p:extLst>
      <p:ext uri="{BB962C8B-B14F-4D97-AF65-F5344CB8AC3E}">
        <p14:creationId xmlns:p14="http://schemas.microsoft.com/office/powerpoint/2010/main" val="1670003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1" y="188641"/>
            <a:ext cx="8712969" cy="525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7751" y="5445224"/>
            <a:ext cx="7635745" cy="369332"/>
          </a:xfrm>
          <a:prstGeom prst="rect">
            <a:avLst/>
          </a:prstGeom>
          <a:noFill/>
        </p:spPr>
        <p:txBody>
          <a:bodyPr wrap="none" rtlCol="0">
            <a:spAutoFit/>
          </a:bodyPr>
          <a:lstStyle/>
          <a:p>
            <a:r>
              <a:rPr lang="en-GB" dirty="0" smtClean="0"/>
              <a:t>No longer a 4 roll position, Red can become the underdog with several bad rolls.</a:t>
            </a:r>
            <a:endParaRPr lang="en-GB" dirty="0"/>
          </a:p>
        </p:txBody>
      </p:sp>
      <p:sp>
        <p:nvSpPr>
          <p:cNvPr id="7" name="TextBox 6"/>
          <p:cNvSpPr txBox="1"/>
          <p:nvPr/>
        </p:nvSpPr>
        <p:spPr>
          <a:xfrm>
            <a:off x="293455" y="5734997"/>
            <a:ext cx="7864204" cy="646331"/>
          </a:xfrm>
          <a:prstGeom prst="rect">
            <a:avLst/>
          </a:prstGeom>
          <a:noFill/>
        </p:spPr>
        <p:txBody>
          <a:bodyPr wrap="none" rtlCol="0">
            <a:spAutoFit/>
          </a:bodyPr>
          <a:lstStyle/>
          <a:p>
            <a:r>
              <a:rPr lang="en-GB" dirty="0" smtClean="0"/>
              <a:t>The 4 roll doubling relies on full use of doubles and low rolls, here 2-1 rolled twice</a:t>
            </a:r>
          </a:p>
          <a:p>
            <a:r>
              <a:rPr lang="en-GB" dirty="0"/>
              <a:t>i</a:t>
            </a:r>
            <a:r>
              <a:rPr lang="en-GB" dirty="0" smtClean="0"/>
              <a:t>n a row for example will leave Red the underdog from there. </a:t>
            </a:r>
            <a:endParaRPr lang="en-GB" dirty="0"/>
          </a:p>
        </p:txBody>
      </p:sp>
      <p:sp>
        <p:nvSpPr>
          <p:cNvPr id="8" name="TextBox 7"/>
          <p:cNvSpPr txBox="1"/>
          <p:nvPr/>
        </p:nvSpPr>
        <p:spPr>
          <a:xfrm>
            <a:off x="318598" y="6463520"/>
            <a:ext cx="6508961" cy="369332"/>
          </a:xfrm>
          <a:prstGeom prst="rect">
            <a:avLst/>
          </a:prstGeom>
          <a:noFill/>
        </p:spPr>
        <p:txBody>
          <a:bodyPr wrap="none" rtlCol="0">
            <a:spAutoFit/>
          </a:bodyPr>
          <a:lstStyle/>
          <a:p>
            <a:r>
              <a:rPr lang="en-GB" dirty="0" smtClean="0"/>
              <a:t>Summary…No Double /Take with only 62% winning chances for Red.</a:t>
            </a:r>
            <a:endParaRPr lang="en-GB" dirty="0"/>
          </a:p>
        </p:txBody>
      </p:sp>
      <p:sp>
        <p:nvSpPr>
          <p:cNvPr id="3" name="TextBox 2"/>
          <p:cNvSpPr txBox="1"/>
          <p:nvPr/>
        </p:nvSpPr>
        <p:spPr>
          <a:xfrm>
            <a:off x="323528" y="6237312"/>
            <a:ext cx="6798656" cy="369332"/>
          </a:xfrm>
          <a:prstGeom prst="rect">
            <a:avLst/>
          </a:prstGeom>
          <a:noFill/>
        </p:spPr>
        <p:txBody>
          <a:bodyPr wrap="none" rtlCol="0">
            <a:spAutoFit/>
          </a:bodyPr>
          <a:lstStyle/>
          <a:p>
            <a:r>
              <a:rPr lang="en-GB" dirty="0" smtClean="0"/>
              <a:t>The small doubles fail to remove 4 checkers, a vital part of the position.</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17</a:t>
            </a:fld>
            <a:endParaRPr lang="en-GB"/>
          </a:p>
        </p:txBody>
      </p:sp>
    </p:spTree>
    <p:extLst>
      <p:ext uri="{BB962C8B-B14F-4D97-AF65-F5344CB8AC3E}">
        <p14:creationId xmlns:p14="http://schemas.microsoft.com/office/powerpoint/2010/main" val="2361453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928992" cy="567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5940351"/>
            <a:ext cx="7445180" cy="369332"/>
          </a:xfrm>
          <a:prstGeom prst="rect">
            <a:avLst/>
          </a:prstGeom>
          <a:noFill/>
        </p:spPr>
        <p:txBody>
          <a:bodyPr wrap="none" rtlCol="0">
            <a:spAutoFit/>
          </a:bodyPr>
          <a:lstStyle/>
          <a:p>
            <a:r>
              <a:rPr lang="en-GB" dirty="0" smtClean="0"/>
              <a:t>4-roll /5-roll, as both sides have weaknesses from their optimal </a:t>
            </a:r>
            <a:r>
              <a:rPr lang="en-GB" dirty="0" err="1" smtClean="0"/>
              <a:t>chkr</a:t>
            </a:r>
            <a:r>
              <a:rPr lang="en-GB" dirty="0" smtClean="0"/>
              <a:t> positions.</a:t>
            </a:r>
            <a:endParaRPr lang="en-GB" dirty="0"/>
          </a:p>
        </p:txBody>
      </p:sp>
      <p:sp>
        <p:nvSpPr>
          <p:cNvPr id="5" name="TextBox 4"/>
          <p:cNvSpPr txBox="1"/>
          <p:nvPr/>
        </p:nvSpPr>
        <p:spPr>
          <a:xfrm>
            <a:off x="251520" y="6290300"/>
            <a:ext cx="7727500" cy="369332"/>
          </a:xfrm>
          <a:prstGeom prst="rect">
            <a:avLst/>
          </a:prstGeom>
          <a:noFill/>
        </p:spPr>
        <p:txBody>
          <a:bodyPr wrap="none" rtlCol="0">
            <a:spAutoFit/>
          </a:bodyPr>
          <a:lstStyle/>
          <a:p>
            <a:r>
              <a:rPr lang="en-GB" dirty="0" smtClean="0"/>
              <a:t>The weaknesses on both sides cancel out, and we return to a D/T, with 74% wins.</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18</a:t>
            </a:fld>
            <a:endParaRPr lang="en-GB"/>
          </a:p>
        </p:txBody>
      </p:sp>
    </p:spTree>
    <p:extLst>
      <p:ext uri="{BB962C8B-B14F-4D97-AF65-F5344CB8AC3E}">
        <p14:creationId xmlns:p14="http://schemas.microsoft.com/office/powerpoint/2010/main" val="366778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287" y="188640"/>
            <a:ext cx="897942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5672786"/>
            <a:ext cx="7302768" cy="369332"/>
          </a:xfrm>
          <a:prstGeom prst="rect">
            <a:avLst/>
          </a:prstGeom>
          <a:noFill/>
        </p:spPr>
        <p:txBody>
          <a:bodyPr wrap="none" rtlCol="0">
            <a:spAutoFit/>
          </a:bodyPr>
          <a:lstStyle/>
          <a:p>
            <a:r>
              <a:rPr lang="en-GB" dirty="0" smtClean="0"/>
              <a:t>Sorry, couldn’t help myself, just a little dabble into match affected scores……</a:t>
            </a:r>
            <a:endParaRPr lang="en-GB" dirty="0"/>
          </a:p>
        </p:txBody>
      </p:sp>
      <p:sp>
        <p:nvSpPr>
          <p:cNvPr id="5" name="TextBox 4"/>
          <p:cNvSpPr txBox="1"/>
          <p:nvPr/>
        </p:nvSpPr>
        <p:spPr>
          <a:xfrm>
            <a:off x="132993" y="5939988"/>
            <a:ext cx="8466933" cy="369332"/>
          </a:xfrm>
          <a:prstGeom prst="rect">
            <a:avLst/>
          </a:prstGeom>
          <a:noFill/>
        </p:spPr>
        <p:txBody>
          <a:bodyPr wrap="none" rtlCol="0">
            <a:spAutoFit/>
          </a:bodyPr>
          <a:lstStyle/>
          <a:p>
            <a:r>
              <a:rPr lang="en-GB" dirty="0" smtClean="0"/>
              <a:t>The same position, previously a D/T, becomes a D/Pass at 2A-2A </a:t>
            </a:r>
            <a:r>
              <a:rPr lang="en-GB" dirty="0" err="1" smtClean="0"/>
              <a:t>ie</a:t>
            </a:r>
            <a:r>
              <a:rPr lang="en-GB" dirty="0" smtClean="0"/>
              <a:t> 9-9 to 11, 3-3 to 5 etc.</a:t>
            </a:r>
            <a:endParaRPr lang="en-GB" dirty="0"/>
          </a:p>
        </p:txBody>
      </p:sp>
      <p:sp>
        <p:nvSpPr>
          <p:cNvPr id="6" name="TextBox 5"/>
          <p:cNvSpPr txBox="1"/>
          <p:nvPr/>
        </p:nvSpPr>
        <p:spPr>
          <a:xfrm>
            <a:off x="153630" y="6165304"/>
            <a:ext cx="6603795" cy="369332"/>
          </a:xfrm>
          <a:prstGeom prst="rect">
            <a:avLst/>
          </a:prstGeom>
          <a:noFill/>
        </p:spPr>
        <p:txBody>
          <a:bodyPr wrap="none" rtlCol="0">
            <a:spAutoFit/>
          </a:bodyPr>
          <a:lstStyle/>
          <a:p>
            <a:r>
              <a:rPr lang="en-GB" dirty="0" smtClean="0"/>
              <a:t>This is because Black’s winning chances are 26% in the game, BUT…..</a:t>
            </a:r>
            <a:endParaRPr lang="en-GB" dirty="0"/>
          </a:p>
        </p:txBody>
      </p:sp>
      <p:sp>
        <p:nvSpPr>
          <p:cNvPr id="7" name="TextBox 6"/>
          <p:cNvSpPr txBox="1"/>
          <p:nvPr/>
        </p:nvSpPr>
        <p:spPr>
          <a:xfrm>
            <a:off x="153630" y="6455303"/>
            <a:ext cx="8637686" cy="369332"/>
          </a:xfrm>
          <a:prstGeom prst="rect">
            <a:avLst/>
          </a:prstGeom>
          <a:noFill/>
        </p:spPr>
        <p:txBody>
          <a:bodyPr wrap="none" rtlCol="0">
            <a:spAutoFit/>
          </a:bodyPr>
          <a:lstStyle/>
          <a:p>
            <a:r>
              <a:rPr lang="en-GB" dirty="0" smtClean="0"/>
              <a:t>At 2A-1A Black’s match winning chances are 30%, so best to drop and start another game..</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19</a:t>
            </a:fld>
            <a:endParaRPr lang="en-GB"/>
          </a:p>
        </p:txBody>
      </p:sp>
    </p:spTree>
    <p:extLst>
      <p:ext uri="{BB962C8B-B14F-4D97-AF65-F5344CB8AC3E}">
        <p14:creationId xmlns:p14="http://schemas.microsoft.com/office/powerpoint/2010/main" val="3495988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889844"/>
            <a:ext cx="8136904" cy="3139321"/>
          </a:xfrm>
          <a:prstGeom prst="rect">
            <a:avLst/>
          </a:prstGeom>
        </p:spPr>
        <p:txBody>
          <a:bodyPr wrap="square">
            <a:spAutoFit/>
          </a:bodyPr>
          <a:lstStyle/>
          <a:p>
            <a:r>
              <a:rPr lang="en-GB" dirty="0"/>
              <a:t>Apart from doubling the value of the points on offer, it can also be an effective way of “cashing” the game, taking the points on offer and not having to play the game out to completion to secure the available points haul</a:t>
            </a:r>
            <a:r>
              <a:rPr lang="en-GB" dirty="0" smtClean="0"/>
              <a:t>.</a:t>
            </a:r>
          </a:p>
          <a:p>
            <a:endParaRPr lang="en-GB" dirty="0"/>
          </a:p>
          <a:p>
            <a:r>
              <a:rPr lang="en-GB" dirty="0"/>
              <a:t>An important point to remember, though, is that initially the cube is available to both players, and as such, both players in turn should always use the mantra of…when it’s my roll, do I own the cube? If yes, do I want to use it? When the cube has been turned, the acceptance comes with a very strong asset, they alone can now use the cube, the original giver of the cube has no access to it, until if or when the new owner gives him the option of taking it back at its increased doubled value. In other words, the owning of the cube has cube value, and should never be given up lightly.</a:t>
            </a:r>
          </a:p>
        </p:txBody>
      </p:sp>
      <p:sp>
        <p:nvSpPr>
          <p:cNvPr id="2" name="Slide Number Placeholder 1"/>
          <p:cNvSpPr>
            <a:spLocks noGrp="1"/>
          </p:cNvSpPr>
          <p:nvPr>
            <p:ph type="sldNum" sz="quarter" idx="12"/>
          </p:nvPr>
        </p:nvSpPr>
        <p:spPr/>
        <p:txBody>
          <a:bodyPr/>
          <a:lstStyle/>
          <a:p>
            <a:fld id="{001F4AE8-8ABE-45DC-8E55-8679BF3AEDD2}" type="slidenum">
              <a:rPr lang="en-GB" smtClean="0"/>
              <a:t>2</a:t>
            </a:fld>
            <a:endParaRPr lang="en-GB"/>
          </a:p>
        </p:txBody>
      </p:sp>
    </p:spTree>
    <p:extLst>
      <p:ext uri="{BB962C8B-B14F-4D97-AF65-F5344CB8AC3E}">
        <p14:creationId xmlns:p14="http://schemas.microsoft.com/office/powerpoint/2010/main" val="4230527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3"/>
            <a:ext cx="8790404" cy="5856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6093296"/>
            <a:ext cx="8176597" cy="369332"/>
          </a:xfrm>
          <a:prstGeom prst="rect">
            <a:avLst/>
          </a:prstGeom>
          <a:noFill/>
        </p:spPr>
        <p:txBody>
          <a:bodyPr wrap="none" rtlCol="0">
            <a:spAutoFit/>
          </a:bodyPr>
          <a:lstStyle/>
          <a:p>
            <a:r>
              <a:rPr lang="en-GB" dirty="0" smtClean="0"/>
              <a:t>5-roll position. Black’s winning chances are improving, well above the 25% take point.</a:t>
            </a:r>
            <a:endParaRPr lang="en-GB" dirty="0"/>
          </a:p>
        </p:txBody>
      </p:sp>
      <p:sp>
        <p:nvSpPr>
          <p:cNvPr id="6" name="TextBox 5"/>
          <p:cNvSpPr txBox="1"/>
          <p:nvPr/>
        </p:nvSpPr>
        <p:spPr>
          <a:xfrm>
            <a:off x="179512" y="6381328"/>
            <a:ext cx="8387040" cy="369332"/>
          </a:xfrm>
          <a:prstGeom prst="rect">
            <a:avLst/>
          </a:prstGeom>
          <a:noFill/>
        </p:spPr>
        <p:txBody>
          <a:bodyPr wrap="none" rtlCol="0">
            <a:spAutoFit/>
          </a:bodyPr>
          <a:lstStyle/>
          <a:p>
            <a:r>
              <a:rPr lang="en-GB" dirty="0" smtClean="0"/>
              <a:t>Just over 25% for a 4-roll </a:t>
            </a:r>
            <a:r>
              <a:rPr lang="en-GB" dirty="0" err="1" smtClean="0"/>
              <a:t>pos’n</a:t>
            </a:r>
            <a:r>
              <a:rPr lang="en-GB" dirty="0" smtClean="0"/>
              <a:t> has now risen to 28% winning chances, and an easy take.</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20</a:t>
            </a:fld>
            <a:endParaRPr lang="en-GB"/>
          </a:p>
        </p:txBody>
      </p:sp>
    </p:spTree>
    <p:extLst>
      <p:ext uri="{BB962C8B-B14F-4D97-AF65-F5344CB8AC3E}">
        <p14:creationId xmlns:p14="http://schemas.microsoft.com/office/powerpoint/2010/main" val="147994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1" y="188640"/>
            <a:ext cx="8784977" cy="570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6021288"/>
            <a:ext cx="8710590" cy="369332"/>
          </a:xfrm>
          <a:prstGeom prst="rect">
            <a:avLst/>
          </a:prstGeom>
          <a:noFill/>
        </p:spPr>
        <p:txBody>
          <a:bodyPr wrap="none" rtlCol="0">
            <a:spAutoFit/>
          </a:bodyPr>
          <a:lstStyle/>
          <a:p>
            <a:r>
              <a:rPr lang="en-GB" dirty="0" smtClean="0"/>
              <a:t>6-roll position, getting better for Black all the time, now it is only Just a Double/Easy take.</a:t>
            </a:r>
            <a:endParaRPr lang="en-GB" dirty="0"/>
          </a:p>
        </p:txBody>
      </p:sp>
      <p:sp>
        <p:nvSpPr>
          <p:cNvPr id="5" name="TextBox 4"/>
          <p:cNvSpPr txBox="1"/>
          <p:nvPr/>
        </p:nvSpPr>
        <p:spPr>
          <a:xfrm>
            <a:off x="179512" y="6239053"/>
            <a:ext cx="8496944" cy="646331"/>
          </a:xfrm>
          <a:prstGeom prst="rect">
            <a:avLst/>
          </a:prstGeom>
          <a:noFill/>
        </p:spPr>
        <p:txBody>
          <a:bodyPr wrap="square" rtlCol="0">
            <a:spAutoFit/>
          </a:bodyPr>
          <a:lstStyle/>
          <a:p>
            <a:r>
              <a:rPr lang="en-GB" dirty="0" smtClean="0"/>
              <a:t>Red now wins less than 70%, and plenty of opportunities for Black to roll one of his doubles he needs.</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21</a:t>
            </a:fld>
            <a:endParaRPr lang="en-GB"/>
          </a:p>
        </p:txBody>
      </p:sp>
    </p:spTree>
    <p:extLst>
      <p:ext uri="{BB962C8B-B14F-4D97-AF65-F5344CB8AC3E}">
        <p14:creationId xmlns:p14="http://schemas.microsoft.com/office/powerpoint/2010/main" val="324082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1"/>
            <a:ext cx="883298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5352499"/>
            <a:ext cx="8116966" cy="369332"/>
          </a:xfrm>
          <a:prstGeom prst="rect">
            <a:avLst/>
          </a:prstGeom>
          <a:noFill/>
        </p:spPr>
        <p:txBody>
          <a:bodyPr wrap="none" rtlCol="0">
            <a:spAutoFit/>
          </a:bodyPr>
          <a:lstStyle/>
          <a:p>
            <a:r>
              <a:rPr lang="en-GB" dirty="0" smtClean="0"/>
              <a:t>7-Roll, and now we have reached the point where Red is gaining nothing by doubling.</a:t>
            </a:r>
            <a:endParaRPr lang="en-GB" dirty="0"/>
          </a:p>
        </p:txBody>
      </p:sp>
      <p:sp>
        <p:nvSpPr>
          <p:cNvPr id="5" name="TextBox 4"/>
          <p:cNvSpPr txBox="1"/>
          <p:nvPr/>
        </p:nvSpPr>
        <p:spPr>
          <a:xfrm>
            <a:off x="236001" y="5721831"/>
            <a:ext cx="8439554" cy="369332"/>
          </a:xfrm>
          <a:prstGeom prst="rect">
            <a:avLst/>
          </a:prstGeom>
          <a:noFill/>
        </p:spPr>
        <p:txBody>
          <a:bodyPr wrap="none" rtlCol="0">
            <a:spAutoFit/>
          </a:bodyPr>
          <a:lstStyle/>
          <a:p>
            <a:r>
              <a:rPr lang="en-GB" dirty="0" smtClean="0"/>
              <a:t>68% wins for Red, and only the 3</a:t>
            </a:r>
            <a:r>
              <a:rPr lang="en-GB" baseline="30000" dirty="0" smtClean="0"/>
              <a:t>rd</a:t>
            </a:r>
            <a:r>
              <a:rPr lang="en-GB" dirty="0" smtClean="0"/>
              <a:t> decimal point separates  Red’s equity with No Double,</a:t>
            </a:r>
            <a:endParaRPr lang="en-GB" dirty="0"/>
          </a:p>
        </p:txBody>
      </p:sp>
      <p:sp>
        <p:nvSpPr>
          <p:cNvPr id="6" name="TextBox 5"/>
          <p:cNvSpPr txBox="1"/>
          <p:nvPr/>
        </p:nvSpPr>
        <p:spPr>
          <a:xfrm>
            <a:off x="236001" y="6091163"/>
            <a:ext cx="8848256" cy="369332"/>
          </a:xfrm>
          <a:prstGeom prst="rect">
            <a:avLst/>
          </a:prstGeom>
          <a:noFill/>
        </p:spPr>
        <p:txBody>
          <a:bodyPr wrap="none" rtlCol="0">
            <a:spAutoFit/>
          </a:bodyPr>
          <a:lstStyle/>
          <a:p>
            <a:r>
              <a:rPr lang="en-GB" dirty="0"/>
              <a:t>a</a:t>
            </a:r>
            <a:r>
              <a:rPr lang="en-GB" dirty="0" smtClean="0"/>
              <a:t>nd equity after doubling. Black therefore has massive gains by Taking the 2-cube, if offered.</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22</a:t>
            </a:fld>
            <a:endParaRPr lang="en-GB"/>
          </a:p>
        </p:txBody>
      </p:sp>
    </p:spTree>
    <p:extLst>
      <p:ext uri="{BB962C8B-B14F-4D97-AF65-F5344CB8AC3E}">
        <p14:creationId xmlns:p14="http://schemas.microsoft.com/office/powerpoint/2010/main" val="1665229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1"/>
            <a:ext cx="8928992" cy="502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5404574"/>
            <a:ext cx="3610860" cy="369332"/>
          </a:xfrm>
          <a:prstGeom prst="rect">
            <a:avLst/>
          </a:prstGeom>
          <a:noFill/>
        </p:spPr>
        <p:txBody>
          <a:bodyPr wrap="none" rtlCol="0">
            <a:spAutoFit/>
          </a:bodyPr>
          <a:lstStyle/>
          <a:p>
            <a:r>
              <a:rPr lang="en-GB" dirty="0" smtClean="0"/>
              <a:t>8-roll, and don’t part with that cube.</a:t>
            </a:r>
            <a:endParaRPr lang="en-GB" dirty="0"/>
          </a:p>
        </p:txBody>
      </p:sp>
      <p:sp>
        <p:nvSpPr>
          <p:cNvPr id="5" name="TextBox 4"/>
          <p:cNvSpPr txBox="1"/>
          <p:nvPr/>
        </p:nvSpPr>
        <p:spPr>
          <a:xfrm>
            <a:off x="179513" y="5867980"/>
            <a:ext cx="2149692" cy="369332"/>
          </a:xfrm>
          <a:prstGeom prst="rect">
            <a:avLst/>
          </a:prstGeom>
          <a:noFill/>
        </p:spPr>
        <p:txBody>
          <a:bodyPr wrap="square" rtlCol="0">
            <a:spAutoFit/>
          </a:bodyPr>
          <a:lstStyle/>
          <a:p>
            <a:r>
              <a:rPr lang="en-GB" dirty="0" smtClean="0"/>
              <a:t>Easy take, of course.</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23</a:t>
            </a:fld>
            <a:endParaRPr lang="en-GB"/>
          </a:p>
        </p:txBody>
      </p:sp>
    </p:spTree>
    <p:extLst>
      <p:ext uri="{BB962C8B-B14F-4D97-AF65-F5344CB8AC3E}">
        <p14:creationId xmlns:p14="http://schemas.microsoft.com/office/powerpoint/2010/main" val="74328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756592" y="-144016"/>
            <a:ext cx="82352" cy="144016"/>
          </a:xfrm>
        </p:spPr>
        <p:txBody>
          <a:bodyPr>
            <a:normAutofit fontScale="90000"/>
          </a:bodyPr>
          <a:lstStyle/>
          <a:p>
            <a:r>
              <a:rPr lang="en-GB" dirty="0" smtClean="0"/>
              <a:t>a</a:t>
            </a:r>
            <a:endParaRPr lang="en-GB" dirty="0"/>
          </a:p>
        </p:txBody>
      </p:sp>
      <p:sp>
        <p:nvSpPr>
          <p:cNvPr id="3" name="Content Placeholder 2"/>
          <p:cNvSpPr>
            <a:spLocks noGrp="1"/>
          </p:cNvSpPr>
          <p:nvPr>
            <p:ph idx="1"/>
          </p:nvPr>
        </p:nvSpPr>
        <p:spPr>
          <a:xfrm flipH="1">
            <a:off x="-468559" y="1600200"/>
            <a:ext cx="288031" cy="45719"/>
          </a:xfrm>
        </p:spPr>
        <p:txBody>
          <a:bodyPr>
            <a:normAutofit fontScale="25000" lnSpcReduction="20000"/>
          </a:bodyPr>
          <a:lstStyle/>
          <a:p>
            <a:endParaRPr lang="en-GB" dirty="0"/>
          </a:p>
        </p:txBody>
      </p:sp>
      <p:sp>
        <p:nvSpPr>
          <p:cNvPr id="5" name="TextBox 4"/>
          <p:cNvSpPr txBox="1"/>
          <p:nvPr/>
        </p:nvSpPr>
        <p:spPr>
          <a:xfrm>
            <a:off x="755576" y="1412776"/>
            <a:ext cx="1518108" cy="369332"/>
          </a:xfrm>
          <a:prstGeom prst="rect">
            <a:avLst/>
          </a:prstGeom>
          <a:noFill/>
        </p:spPr>
        <p:txBody>
          <a:bodyPr wrap="none" rtlCol="0">
            <a:spAutoFit/>
          </a:bodyPr>
          <a:lstStyle/>
          <a:p>
            <a:r>
              <a:rPr lang="en-GB" dirty="0" smtClean="0"/>
              <a:t>The </a:t>
            </a:r>
            <a:r>
              <a:rPr lang="en-GB" dirty="0" err="1" smtClean="0"/>
              <a:t>PRaT</a:t>
            </a:r>
            <a:r>
              <a:rPr lang="en-GB" dirty="0" smtClean="0"/>
              <a:t> test.</a:t>
            </a:r>
            <a:endParaRPr lang="en-GB" dirty="0"/>
          </a:p>
        </p:txBody>
      </p:sp>
      <p:sp>
        <p:nvSpPr>
          <p:cNvPr id="6" name="TextBox 5"/>
          <p:cNvSpPr txBox="1"/>
          <p:nvPr/>
        </p:nvSpPr>
        <p:spPr>
          <a:xfrm>
            <a:off x="539552" y="1944824"/>
            <a:ext cx="8591006" cy="369332"/>
          </a:xfrm>
          <a:prstGeom prst="rect">
            <a:avLst/>
          </a:prstGeom>
          <a:noFill/>
        </p:spPr>
        <p:txBody>
          <a:bodyPr wrap="none" rtlCol="0">
            <a:spAutoFit/>
          </a:bodyPr>
          <a:lstStyle/>
          <a:p>
            <a:r>
              <a:rPr lang="en-GB" dirty="0" smtClean="0"/>
              <a:t>P is for Position, what structure is good about your board, compared with the opponent’s?</a:t>
            </a:r>
            <a:endParaRPr lang="en-GB" dirty="0"/>
          </a:p>
        </p:txBody>
      </p:sp>
      <p:sp>
        <p:nvSpPr>
          <p:cNvPr id="7" name="TextBox 6"/>
          <p:cNvSpPr txBox="1"/>
          <p:nvPr/>
        </p:nvSpPr>
        <p:spPr>
          <a:xfrm>
            <a:off x="531002" y="2420888"/>
            <a:ext cx="8396466" cy="646331"/>
          </a:xfrm>
          <a:prstGeom prst="rect">
            <a:avLst/>
          </a:prstGeom>
          <a:noFill/>
        </p:spPr>
        <p:txBody>
          <a:bodyPr wrap="none" rtlCol="0">
            <a:spAutoFit/>
          </a:bodyPr>
          <a:lstStyle/>
          <a:p>
            <a:r>
              <a:rPr lang="en-GB" dirty="0" smtClean="0"/>
              <a:t>R is for Race, never forget that Backgammon, despite all it’s complexities and subtleties,</a:t>
            </a:r>
          </a:p>
          <a:p>
            <a:r>
              <a:rPr lang="en-GB" dirty="0"/>
              <a:t>i</a:t>
            </a:r>
            <a:r>
              <a:rPr lang="en-GB" dirty="0" smtClean="0"/>
              <a:t>s still a Race, the one who gets all his pieces off first, wins. Simples, as the </a:t>
            </a:r>
            <a:r>
              <a:rPr lang="en-GB" dirty="0" err="1" smtClean="0"/>
              <a:t>meerkat</a:t>
            </a:r>
            <a:r>
              <a:rPr lang="en-GB" dirty="0" smtClean="0"/>
              <a:t> says.</a:t>
            </a:r>
            <a:endParaRPr lang="en-GB" dirty="0"/>
          </a:p>
        </p:txBody>
      </p:sp>
      <p:sp>
        <p:nvSpPr>
          <p:cNvPr id="10" name="TextBox 9"/>
          <p:cNvSpPr txBox="1"/>
          <p:nvPr/>
        </p:nvSpPr>
        <p:spPr>
          <a:xfrm>
            <a:off x="522452" y="3067219"/>
            <a:ext cx="3673763" cy="369332"/>
          </a:xfrm>
          <a:prstGeom prst="rect">
            <a:avLst/>
          </a:prstGeom>
          <a:noFill/>
        </p:spPr>
        <p:txBody>
          <a:bodyPr wrap="none" rtlCol="0">
            <a:spAutoFit/>
          </a:bodyPr>
          <a:lstStyle/>
          <a:p>
            <a:r>
              <a:rPr lang="en-GB" dirty="0" smtClean="0"/>
              <a:t>A is ….apple, also antelope and “and”</a:t>
            </a:r>
            <a:endParaRPr lang="en-GB" dirty="0"/>
          </a:p>
        </p:txBody>
      </p:sp>
      <p:sp>
        <p:nvSpPr>
          <p:cNvPr id="11" name="TextBox 10"/>
          <p:cNvSpPr txBox="1"/>
          <p:nvPr/>
        </p:nvSpPr>
        <p:spPr>
          <a:xfrm>
            <a:off x="519719" y="3436551"/>
            <a:ext cx="7178632" cy="646331"/>
          </a:xfrm>
          <a:prstGeom prst="rect">
            <a:avLst/>
          </a:prstGeom>
          <a:noFill/>
        </p:spPr>
        <p:txBody>
          <a:bodyPr wrap="none" rtlCol="0">
            <a:spAutoFit/>
          </a:bodyPr>
          <a:lstStyle/>
          <a:p>
            <a:r>
              <a:rPr lang="en-GB" dirty="0" smtClean="0"/>
              <a:t>T is for Threat, what is hoping to happen next roll that would be wonderful</a:t>
            </a:r>
          </a:p>
          <a:p>
            <a:r>
              <a:rPr lang="en-GB" dirty="0"/>
              <a:t>f</a:t>
            </a:r>
            <a:r>
              <a:rPr lang="en-GB" dirty="0" smtClean="0"/>
              <a:t>or the roller, and a big problem for the opponent?</a:t>
            </a:r>
            <a:endParaRPr lang="en-GB" dirty="0"/>
          </a:p>
        </p:txBody>
      </p:sp>
      <p:sp>
        <p:nvSpPr>
          <p:cNvPr id="12" name="TextBox 11"/>
          <p:cNvSpPr txBox="1"/>
          <p:nvPr/>
        </p:nvSpPr>
        <p:spPr>
          <a:xfrm>
            <a:off x="519719" y="4293096"/>
            <a:ext cx="7339060" cy="646331"/>
          </a:xfrm>
          <a:prstGeom prst="rect">
            <a:avLst/>
          </a:prstGeom>
          <a:noFill/>
        </p:spPr>
        <p:txBody>
          <a:bodyPr wrap="none" rtlCol="0">
            <a:spAutoFit/>
          </a:bodyPr>
          <a:lstStyle/>
          <a:p>
            <a:r>
              <a:rPr lang="en-GB" dirty="0" smtClean="0"/>
              <a:t>If you use this mantra before you roll, if you are “up” in only 1 of these tests,</a:t>
            </a:r>
          </a:p>
          <a:p>
            <a:r>
              <a:rPr lang="en-GB" dirty="0"/>
              <a:t>t</a:t>
            </a:r>
            <a:r>
              <a:rPr lang="en-GB" dirty="0" smtClean="0"/>
              <a:t>hen it is likely that it is too early to cube the opponent.</a:t>
            </a:r>
            <a:endParaRPr lang="en-GB" dirty="0"/>
          </a:p>
        </p:txBody>
      </p:sp>
      <p:sp>
        <p:nvSpPr>
          <p:cNvPr id="14" name="TextBox 13"/>
          <p:cNvSpPr txBox="1"/>
          <p:nvPr/>
        </p:nvSpPr>
        <p:spPr>
          <a:xfrm>
            <a:off x="539552" y="4898692"/>
            <a:ext cx="7538154" cy="369332"/>
          </a:xfrm>
          <a:prstGeom prst="rect">
            <a:avLst/>
          </a:prstGeom>
          <a:noFill/>
        </p:spPr>
        <p:txBody>
          <a:bodyPr wrap="none" rtlCol="0">
            <a:spAutoFit/>
          </a:bodyPr>
          <a:lstStyle/>
          <a:p>
            <a:r>
              <a:rPr lang="en-GB" dirty="0" smtClean="0"/>
              <a:t>If you are “up” in 2 of these, it is highly likely that you have an effective double.</a:t>
            </a:r>
            <a:endParaRPr lang="en-GB" dirty="0"/>
          </a:p>
        </p:txBody>
      </p:sp>
      <p:sp>
        <p:nvSpPr>
          <p:cNvPr id="15" name="TextBox 14"/>
          <p:cNvSpPr txBox="1"/>
          <p:nvPr/>
        </p:nvSpPr>
        <p:spPr>
          <a:xfrm>
            <a:off x="562929" y="5243257"/>
            <a:ext cx="7811882" cy="923330"/>
          </a:xfrm>
          <a:prstGeom prst="rect">
            <a:avLst/>
          </a:prstGeom>
          <a:noFill/>
        </p:spPr>
        <p:txBody>
          <a:bodyPr wrap="none" rtlCol="0">
            <a:spAutoFit/>
          </a:bodyPr>
          <a:lstStyle/>
          <a:p>
            <a:r>
              <a:rPr lang="en-GB" dirty="0" smtClean="0"/>
              <a:t>If you are “up” in all 3 categories, it may well be that you are too good to double,</a:t>
            </a:r>
          </a:p>
          <a:p>
            <a:r>
              <a:rPr lang="en-GB" dirty="0"/>
              <a:t>a</a:t>
            </a:r>
            <a:r>
              <a:rPr lang="en-GB" dirty="0" smtClean="0"/>
              <a:t>nd maybe should play on for the gammon. Note…in Money games, the gammon</a:t>
            </a:r>
          </a:p>
          <a:p>
            <a:r>
              <a:rPr lang="en-GB" dirty="0"/>
              <a:t>w</a:t>
            </a:r>
            <a:r>
              <a:rPr lang="en-GB" dirty="0" smtClean="0"/>
              <a:t>in can only be achieved in games where the cube has been used.</a:t>
            </a:r>
            <a:endParaRPr lang="en-GB" dirty="0"/>
          </a:p>
        </p:txBody>
      </p:sp>
      <p:sp>
        <p:nvSpPr>
          <p:cNvPr id="16" name="TextBox 15"/>
          <p:cNvSpPr txBox="1"/>
          <p:nvPr/>
        </p:nvSpPr>
        <p:spPr>
          <a:xfrm>
            <a:off x="599558" y="6179577"/>
            <a:ext cx="7644850" cy="646331"/>
          </a:xfrm>
          <a:prstGeom prst="rect">
            <a:avLst/>
          </a:prstGeom>
          <a:noFill/>
        </p:spPr>
        <p:txBody>
          <a:bodyPr wrap="none" rtlCol="0">
            <a:spAutoFit/>
          </a:bodyPr>
          <a:lstStyle/>
          <a:p>
            <a:r>
              <a:rPr lang="en-GB" dirty="0" smtClean="0"/>
              <a:t>Big note…never forget you are playing a human, if you know your opponent will</a:t>
            </a:r>
          </a:p>
          <a:p>
            <a:r>
              <a:rPr lang="en-GB" dirty="0"/>
              <a:t>t</a:t>
            </a:r>
            <a:r>
              <a:rPr lang="en-GB" dirty="0" smtClean="0"/>
              <a:t>ake anything, double or redouble and reap the rewards of an incorrect Take.</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24</a:t>
            </a:fld>
            <a:endParaRPr lang="en-GB"/>
          </a:p>
        </p:txBody>
      </p:sp>
    </p:spTree>
    <p:extLst>
      <p:ext uri="{BB962C8B-B14F-4D97-AF65-F5344CB8AC3E}">
        <p14:creationId xmlns:p14="http://schemas.microsoft.com/office/powerpoint/2010/main" val="3143114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784976" cy="494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5206462"/>
            <a:ext cx="8212826" cy="369332"/>
          </a:xfrm>
          <a:prstGeom prst="rect">
            <a:avLst/>
          </a:prstGeom>
          <a:noFill/>
        </p:spPr>
        <p:txBody>
          <a:bodyPr wrap="none" rtlCol="0">
            <a:spAutoFit/>
          </a:bodyPr>
          <a:lstStyle/>
          <a:p>
            <a:r>
              <a:rPr lang="en-GB" dirty="0" smtClean="0"/>
              <a:t>Likely sequence…Black rolls 6-3 and runs, 24/15. Red rolls 5-5 and hits, Black dances.</a:t>
            </a:r>
            <a:endParaRPr lang="en-GB" dirty="0"/>
          </a:p>
        </p:txBody>
      </p:sp>
      <p:sp>
        <p:nvSpPr>
          <p:cNvPr id="6" name="TextBox 5"/>
          <p:cNvSpPr txBox="1"/>
          <p:nvPr/>
        </p:nvSpPr>
        <p:spPr>
          <a:xfrm>
            <a:off x="223356" y="5517232"/>
            <a:ext cx="7974362" cy="369332"/>
          </a:xfrm>
          <a:prstGeom prst="rect">
            <a:avLst/>
          </a:prstGeom>
          <a:noFill/>
        </p:spPr>
        <p:txBody>
          <a:bodyPr wrap="none" rtlCol="0">
            <a:spAutoFit/>
          </a:bodyPr>
          <a:lstStyle/>
          <a:p>
            <a:r>
              <a:rPr lang="en-GB" dirty="0" smtClean="0"/>
              <a:t>Using our mantra, P for position, 3 </a:t>
            </a:r>
            <a:r>
              <a:rPr lang="en-GB" dirty="0" err="1" smtClean="0"/>
              <a:t>pt</a:t>
            </a:r>
            <a:r>
              <a:rPr lang="en-GB" dirty="0" smtClean="0"/>
              <a:t> home board v 1 point board. Up in 1 category.</a:t>
            </a:r>
            <a:endParaRPr lang="en-GB" dirty="0"/>
          </a:p>
        </p:txBody>
      </p:sp>
      <p:sp>
        <p:nvSpPr>
          <p:cNvPr id="7" name="TextBox 6"/>
          <p:cNvSpPr txBox="1"/>
          <p:nvPr/>
        </p:nvSpPr>
        <p:spPr>
          <a:xfrm>
            <a:off x="223356" y="5805264"/>
            <a:ext cx="8569077" cy="369332"/>
          </a:xfrm>
          <a:prstGeom prst="rect">
            <a:avLst/>
          </a:prstGeom>
          <a:noFill/>
        </p:spPr>
        <p:txBody>
          <a:bodyPr wrap="none" rtlCol="0">
            <a:spAutoFit/>
          </a:bodyPr>
          <a:lstStyle/>
          <a:p>
            <a:r>
              <a:rPr lang="en-GB" dirty="0" smtClean="0"/>
              <a:t>R for Race, up 12 pips, not huge advantage, but useful, so not enough to count as Up in 2.</a:t>
            </a:r>
            <a:endParaRPr lang="en-GB" dirty="0"/>
          </a:p>
        </p:txBody>
      </p:sp>
      <p:sp>
        <p:nvSpPr>
          <p:cNvPr id="8" name="TextBox 7"/>
          <p:cNvSpPr txBox="1"/>
          <p:nvPr/>
        </p:nvSpPr>
        <p:spPr>
          <a:xfrm>
            <a:off x="251520" y="6165304"/>
            <a:ext cx="7237879" cy="369332"/>
          </a:xfrm>
          <a:prstGeom prst="rect">
            <a:avLst/>
          </a:prstGeom>
          <a:noFill/>
        </p:spPr>
        <p:txBody>
          <a:bodyPr wrap="none" rtlCol="0">
            <a:spAutoFit/>
          </a:bodyPr>
          <a:lstStyle/>
          <a:p>
            <a:r>
              <a:rPr lang="en-GB" dirty="0" smtClean="0"/>
              <a:t>T for Threat. Attacking another blot, but not a done deal, only 13 rolls hit it.</a:t>
            </a:r>
            <a:endParaRPr lang="en-GB" dirty="0"/>
          </a:p>
        </p:txBody>
      </p:sp>
      <p:sp>
        <p:nvSpPr>
          <p:cNvPr id="9" name="TextBox 8"/>
          <p:cNvSpPr txBox="1"/>
          <p:nvPr/>
        </p:nvSpPr>
        <p:spPr>
          <a:xfrm>
            <a:off x="223356" y="6442374"/>
            <a:ext cx="8011745" cy="369332"/>
          </a:xfrm>
          <a:prstGeom prst="rect">
            <a:avLst/>
          </a:prstGeom>
          <a:noFill/>
        </p:spPr>
        <p:txBody>
          <a:bodyPr wrap="none" rtlCol="0">
            <a:spAutoFit/>
          </a:bodyPr>
          <a:lstStyle/>
          <a:p>
            <a:r>
              <a:rPr lang="en-GB" dirty="0" smtClean="0"/>
              <a:t>This turns out to be a good reference, good enough to double, good enough to take.</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25</a:t>
            </a:fld>
            <a:endParaRPr lang="en-GB"/>
          </a:p>
        </p:txBody>
      </p:sp>
    </p:spTree>
    <p:extLst>
      <p:ext uri="{BB962C8B-B14F-4D97-AF65-F5344CB8AC3E}">
        <p14:creationId xmlns:p14="http://schemas.microsoft.com/office/powerpoint/2010/main" val="2943170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1" y="116632"/>
            <a:ext cx="870496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2065" y="5085184"/>
            <a:ext cx="8716360" cy="646331"/>
          </a:xfrm>
          <a:prstGeom prst="rect">
            <a:avLst/>
          </a:prstGeom>
          <a:noFill/>
        </p:spPr>
        <p:txBody>
          <a:bodyPr wrap="none" rtlCol="0">
            <a:spAutoFit/>
          </a:bodyPr>
          <a:lstStyle/>
          <a:p>
            <a:r>
              <a:rPr lang="en-GB" dirty="0" smtClean="0"/>
              <a:t>Red didn’t double (an error we know), then he got lucky and hit the 2</a:t>
            </a:r>
            <a:r>
              <a:rPr lang="en-GB" baseline="30000" dirty="0" smtClean="0"/>
              <a:t>nd</a:t>
            </a:r>
            <a:r>
              <a:rPr lang="en-GB" dirty="0" smtClean="0"/>
              <a:t> blot with one of his</a:t>
            </a:r>
          </a:p>
          <a:p>
            <a:r>
              <a:rPr lang="en-GB" dirty="0" smtClean="0"/>
              <a:t>13 rolls. Position is more strong for Red now 3 </a:t>
            </a:r>
            <a:r>
              <a:rPr lang="en-GB" dirty="0" err="1" smtClean="0"/>
              <a:t>pt</a:t>
            </a:r>
            <a:r>
              <a:rPr lang="en-GB" dirty="0" smtClean="0"/>
              <a:t> board, and 2 on the bar.</a:t>
            </a:r>
            <a:endParaRPr lang="en-GB" dirty="0"/>
          </a:p>
        </p:txBody>
      </p:sp>
      <p:sp>
        <p:nvSpPr>
          <p:cNvPr id="6" name="TextBox 5"/>
          <p:cNvSpPr txBox="1"/>
          <p:nvPr/>
        </p:nvSpPr>
        <p:spPr>
          <a:xfrm>
            <a:off x="132065" y="5713713"/>
            <a:ext cx="8333435" cy="646331"/>
          </a:xfrm>
          <a:prstGeom prst="rect">
            <a:avLst/>
          </a:prstGeom>
          <a:noFill/>
        </p:spPr>
        <p:txBody>
          <a:bodyPr wrap="none" rtlCol="0">
            <a:spAutoFit/>
          </a:bodyPr>
          <a:lstStyle/>
          <a:p>
            <a:r>
              <a:rPr lang="en-GB" dirty="0" smtClean="0"/>
              <a:t>Race is unimportant, Red is Blitzing anytime Black enters with one checker </a:t>
            </a:r>
            <a:r>
              <a:rPr lang="en-GB" dirty="0" err="1" smtClean="0"/>
              <a:t>til</a:t>
            </a:r>
            <a:r>
              <a:rPr lang="en-GB" dirty="0" smtClean="0"/>
              <a:t> the job is </a:t>
            </a:r>
          </a:p>
          <a:p>
            <a:r>
              <a:rPr lang="en-GB" dirty="0"/>
              <a:t>d</a:t>
            </a:r>
            <a:r>
              <a:rPr lang="en-GB" dirty="0" smtClean="0"/>
              <a:t>one, or Black rolls a useful double.</a:t>
            </a:r>
            <a:endParaRPr lang="en-GB" dirty="0"/>
          </a:p>
        </p:txBody>
      </p:sp>
      <p:sp>
        <p:nvSpPr>
          <p:cNvPr id="7" name="TextBox 6"/>
          <p:cNvSpPr txBox="1"/>
          <p:nvPr/>
        </p:nvSpPr>
        <p:spPr>
          <a:xfrm>
            <a:off x="132065" y="6274186"/>
            <a:ext cx="8871339" cy="646331"/>
          </a:xfrm>
          <a:prstGeom prst="rect">
            <a:avLst/>
          </a:prstGeom>
          <a:noFill/>
        </p:spPr>
        <p:txBody>
          <a:bodyPr wrap="none" rtlCol="0">
            <a:spAutoFit/>
          </a:bodyPr>
          <a:lstStyle/>
          <a:p>
            <a:r>
              <a:rPr lang="en-GB" dirty="0" smtClean="0"/>
              <a:t>The threat of a 2</a:t>
            </a:r>
            <a:r>
              <a:rPr lang="en-GB" baseline="30000" dirty="0" smtClean="0"/>
              <a:t>nd</a:t>
            </a:r>
            <a:r>
              <a:rPr lang="en-GB" dirty="0" smtClean="0"/>
              <a:t> </a:t>
            </a:r>
            <a:r>
              <a:rPr lang="en-GB" dirty="0" err="1" smtClean="0"/>
              <a:t>chkr</a:t>
            </a:r>
            <a:r>
              <a:rPr lang="en-GB" dirty="0" smtClean="0"/>
              <a:t> has now resulted in a threat to close out Black and win about</a:t>
            </a:r>
          </a:p>
          <a:p>
            <a:r>
              <a:rPr lang="en-GB" dirty="0"/>
              <a:t>h</a:t>
            </a:r>
            <a:r>
              <a:rPr lang="en-GB" dirty="0" smtClean="0"/>
              <a:t>alf his games as gammon wins. Black still wins 28%, but the gammons against are too costly.</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26</a:t>
            </a:fld>
            <a:endParaRPr lang="en-GB"/>
          </a:p>
        </p:txBody>
      </p:sp>
    </p:spTree>
    <p:extLst>
      <p:ext uri="{BB962C8B-B14F-4D97-AF65-F5344CB8AC3E}">
        <p14:creationId xmlns:p14="http://schemas.microsoft.com/office/powerpoint/2010/main" val="3796407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252535" y="188640"/>
            <a:ext cx="72007" cy="85997"/>
          </a:xfrm>
        </p:spPr>
        <p:txBody>
          <a:bodyPr>
            <a:normAutofit fontScale="90000"/>
          </a:bodyPr>
          <a:lstStyle/>
          <a:p>
            <a:endParaRPr lang="en-GB" dirty="0"/>
          </a:p>
        </p:txBody>
      </p:sp>
      <p:sp>
        <p:nvSpPr>
          <p:cNvPr id="3" name="Content Placeholder 2"/>
          <p:cNvSpPr>
            <a:spLocks noGrp="1"/>
          </p:cNvSpPr>
          <p:nvPr>
            <p:ph idx="1"/>
          </p:nvPr>
        </p:nvSpPr>
        <p:spPr>
          <a:xfrm flipH="1" flipV="1">
            <a:off x="-324543" y="1772815"/>
            <a:ext cx="216023" cy="45719"/>
          </a:xfrm>
        </p:spPr>
        <p:txBody>
          <a:bodyPr>
            <a:normAutofit fontScale="25000" lnSpcReduction="20000"/>
          </a:bodyPr>
          <a:lstStyle/>
          <a:p>
            <a:endParaRPr lang="en-GB" dirty="0"/>
          </a:p>
        </p:txBody>
      </p:sp>
      <p:sp>
        <p:nvSpPr>
          <p:cNvPr id="5" name="TextBox 4"/>
          <p:cNvSpPr txBox="1"/>
          <p:nvPr/>
        </p:nvSpPr>
        <p:spPr>
          <a:xfrm>
            <a:off x="755576" y="1124744"/>
            <a:ext cx="4150752" cy="369332"/>
          </a:xfrm>
          <a:prstGeom prst="rect">
            <a:avLst/>
          </a:prstGeom>
          <a:noFill/>
        </p:spPr>
        <p:txBody>
          <a:bodyPr wrap="none" rtlCol="0">
            <a:spAutoFit/>
          </a:bodyPr>
          <a:lstStyle/>
          <a:p>
            <a:r>
              <a:rPr lang="en-GB" dirty="0" smtClean="0"/>
              <a:t>Some more classic benchmarks to “enjoy”.</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27</a:t>
            </a:fld>
            <a:endParaRPr lang="en-GB"/>
          </a:p>
        </p:txBody>
      </p:sp>
    </p:spTree>
    <p:extLst>
      <p:ext uri="{BB962C8B-B14F-4D97-AF65-F5344CB8AC3E}">
        <p14:creationId xmlns:p14="http://schemas.microsoft.com/office/powerpoint/2010/main" val="3291528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1"/>
            <a:ext cx="8856984" cy="498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8932" y="5281848"/>
            <a:ext cx="5064592" cy="369332"/>
          </a:xfrm>
          <a:prstGeom prst="rect">
            <a:avLst/>
          </a:prstGeom>
          <a:noFill/>
        </p:spPr>
        <p:txBody>
          <a:bodyPr wrap="none" rtlCol="0">
            <a:spAutoFit/>
          </a:bodyPr>
          <a:lstStyle/>
          <a:p>
            <a:r>
              <a:rPr lang="en-GB" dirty="0" smtClean="0"/>
              <a:t>Easiest is to count the rolls that Fail to bear Red off.</a:t>
            </a:r>
            <a:endParaRPr lang="en-GB" dirty="0"/>
          </a:p>
        </p:txBody>
      </p:sp>
      <p:sp>
        <p:nvSpPr>
          <p:cNvPr id="5" name="TextBox 4"/>
          <p:cNvSpPr txBox="1"/>
          <p:nvPr/>
        </p:nvSpPr>
        <p:spPr>
          <a:xfrm>
            <a:off x="174266" y="5611253"/>
            <a:ext cx="9105185" cy="369332"/>
          </a:xfrm>
          <a:prstGeom prst="rect">
            <a:avLst/>
          </a:prstGeom>
          <a:noFill/>
        </p:spPr>
        <p:txBody>
          <a:bodyPr wrap="none" rtlCol="0">
            <a:spAutoFit/>
          </a:bodyPr>
          <a:lstStyle/>
          <a:p>
            <a:r>
              <a:rPr lang="en-GB" dirty="0" smtClean="0"/>
              <a:t>Answer is 5. The target is to have 9 or more bad rolls for Red, to get Black to his 25% take point.</a:t>
            </a:r>
            <a:endParaRPr lang="en-GB" dirty="0"/>
          </a:p>
        </p:txBody>
      </p:sp>
      <p:sp>
        <p:nvSpPr>
          <p:cNvPr id="6" name="TextBox 5"/>
          <p:cNvSpPr txBox="1"/>
          <p:nvPr/>
        </p:nvSpPr>
        <p:spPr>
          <a:xfrm>
            <a:off x="209532" y="5949280"/>
            <a:ext cx="3726854" cy="369332"/>
          </a:xfrm>
          <a:prstGeom prst="rect">
            <a:avLst/>
          </a:prstGeom>
          <a:noFill/>
        </p:spPr>
        <p:txBody>
          <a:bodyPr wrap="none" rtlCol="0">
            <a:spAutoFit/>
          </a:bodyPr>
          <a:lstStyle/>
          <a:p>
            <a:r>
              <a:rPr lang="en-GB" dirty="0" smtClean="0"/>
              <a:t>This equates to 86% winning chances.</a:t>
            </a:r>
            <a:endParaRPr lang="en-GB" dirty="0"/>
          </a:p>
        </p:txBody>
      </p:sp>
      <p:sp>
        <p:nvSpPr>
          <p:cNvPr id="8" name="TextBox 7"/>
          <p:cNvSpPr txBox="1"/>
          <p:nvPr/>
        </p:nvSpPr>
        <p:spPr>
          <a:xfrm>
            <a:off x="224147" y="6361318"/>
            <a:ext cx="4430828" cy="369332"/>
          </a:xfrm>
          <a:prstGeom prst="rect">
            <a:avLst/>
          </a:prstGeom>
          <a:noFill/>
        </p:spPr>
        <p:txBody>
          <a:bodyPr wrap="none" rtlCol="0">
            <a:spAutoFit/>
          </a:bodyPr>
          <a:lstStyle/>
          <a:p>
            <a:r>
              <a:rPr lang="en-GB" dirty="0" smtClean="0"/>
              <a:t>So we know the cube action don’t we…….D/P.</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28</a:t>
            </a:fld>
            <a:endParaRPr lang="en-GB"/>
          </a:p>
        </p:txBody>
      </p:sp>
    </p:spTree>
    <p:extLst>
      <p:ext uri="{BB962C8B-B14F-4D97-AF65-F5344CB8AC3E}">
        <p14:creationId xmlns:p14="http://schemas.microsoft.com/office/powerpoint/2010/main" val="2401330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1"/>
            <a:ext cx="8928992" cy="502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5332566"/>
            <a:ext cx="6183809" cy="369332"/>
          </a:xfrm>
          <a:prstGeom prst="rect">
            <a:avLst/>
          </a:prstGeom>
          <a:noFill/>
        </p:spPr>
        <p:txBody>
          <a:bodyPr wrap="none" rtlCol="0">
            <a:spAutoFit/>
          </a:bodyPr>
          <a:lstStyle/>
          <a:p>
            <a:r>
              <a:rPr lang="en-GB" dirty="0" smtClean="0"/>
              <a:t>Getting harder for Red, now how many rolls fail to bear Red off?</a:t>
            </a:r>
            <a:endParaRPr lang="en-GB" dirty="0"/>
          </a:p>
        </p:txBody>
      </p:sp>
      <p:sp>
        <p:nvSpPr>
          <p:cNvPr id="5" name="TextBox 4"/>
          <p:cNvSpPr txBox="1"/>
          <p:nvPr/>
        </p:nvSpPr>
        <p:spPr>
          <a:xfrm>
            <a:off x="107504" y="5610796"/>
            <a:ext cx="2113079" cy="369332"/>
          </a:xfrm>
          <a:prstGeom prst="rect">
            <a:avLst/>
          </a:prstGeom>
          <a:noFill/>
        </p:spPr>
        <p:txBody>
          <a:bodyPr wrap="none" rtlCol="0">
            <a:spAutoFit/>
          </a:bodyPr>
          <a:lstStyle/>
          <a:p>
            <a:r>
              <a:rPr lang="en-GB" dirty="0" smtClean="0"/>
              <a:t>The answer is………9.</a:t>
            </a:r>
            <a:endParaRPr lang="en-GB" dirty="0"/>
          </a:p>
        </p:txBody>
      </p:sp>
      <p:sp>
        <p:nvSpPr>
          <p:cNvPr id="6" name="TextBox 5"/>
          <p:cNvSpPr txBox="1"/>
          <p:nvPr/>
        </p:nvSpPr>
        <p:spPr>
          <a:xfrm>
            <a:off x="155626" y="5877272"/>
            <a:ext cx="4129913" cy="369332"/>
          </a:xfrm>
          <a:prstGeom prst="rect">
            <a:avLst/>
          </a:prstGeom>
          <a:noFill/>
        </p:spPr>
        <p:txBody>
          <a:bodyPr wrap="none" rtlCol="0">
            <a:spAutoFit/>
          </a:bodyPr>
          <a:lstStyle/>
          <a:p>
            <a:r>
              <a:rPr lang="en-GB" dirty="0" smtClean="0"/>
              <a:t>This means that Red wins 75%, Black 25%.</a:t>
            </a:r>
            <a:endParaRPr lang="en-GB" dirty="0"/>
          </a:p>
        </p:txBody>
      </p:sp>
      <p:sp>
        <p:nvSpPr>
          <p:cNvPr id="8" name="TextBox 7"/>
          <p:cNvSpPr txBox="1"/>
          <p:nvPr/>
        </p:nvSpPr>
        <p:spPr>
          <a:xfrm>
            <a:off x="155626" y="6168342"/>
            <a:ext cx="4826706" cy="369332"/>
          </a:xfrm>
          <a:prstGeom prst="rect">
            <a:avLst/>
          </a:prstGeom>
          <a:noFill/>
        </p:spPr>
        <p:txBody>
          <a:bodyPr wrap="none" rtlCol="0">
            <a:spAutoFit/>
          </a:bodyPr>
          <a:lstStyle/>
          <a:p>
            <a:r>
              <a:rPr lang="en-GB" dirty="0" smtClean="0"/>
              <a:t>Black could use a coin and flip for take or drop……</a:t>
            </a:r>
            <a:endParaRPr lang="en-GB" dirty="0"/>
          </a:p>
        </p:txBody>
      </p:sp>
      <p:sp>
        <p:nvSpPr>
          <p:cNvPr id="10" name="TextBox 9"/>
          <p:cNvSpPr txBox="1"/>
          <p:nvPr/>
        </p:nvSpPr>
        <p:spPr>
          <a:xfrm>
            <a:off x="140018" y="6471430"/>
            <a:ext cx="7804894" cy="369332"/>
          </a:xfrm>
          <a:prstGeom prst="rect">
            <a:avLst/>
          </a:prstGeom>
          <a:noFill/>
        </p:spPr>
        <p:txBody>
          <a:bodyPr wrap="none" rtlCol="0">
            <a:spAutoFit/>
          </a:bodyPr>
          <a:lstStyle/>
          <a:p>
            <a:r>
              <a:rPr lang="en-GB" dirty="0" smtClean="0"/>
              <a:t>Obviously Red should double, being better than 50% chance of winning the game.</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29</a:t>
            </a:fld>
            <a:endParaRPr lang="en-GB"/>
          </a:p>
        </p:txBody>
      </p:sp>
    </p:spTree>
    <p:extLst>
      <p:ext uri="{BB962C8B-B14F-4D97-AF65-F5344CB8AC3E}">
        <p14:creationId xmlns:p14="http://schemas.microsoft.com/office/powerpoint/2010/main" val="1864015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48680"/>
            <a:ext cx="7992888" cy="2585323"/>
          </a:xfrm>
          <a:prstGeom prst="rect">
            <a:avLst/>
          </a:prstGeom>
        </p:spPr>
        <p:txBody>
          <a:bodyPr wrap="square">
            <a:spAutoFit/>
          </a:bodyPr>
          <a:lstStyle/>
          <a:p>
            <a:r>
              <a:rPr lang="en-GB" dirty="0"/>
              <a:t>The other important point to remember is that we play match play in our club, and that the cube is an extremely powerful tool in match play, and the nearer you get to the finishing line in a match, the more powerful </a:t>
            </a:r>
            <a:r>
              <a:rPr lang="en-GB" dirty="0" smtClean="0"/>
              <a:t>the cube </a:t>
            </a:r>
            <a:r>
              <a:rPr lang="en-GB" dirty="0"/>
              <a:t>becomes, and can heavily distort cube actions, simply because of a match score. The explanation of each cube decision at all or various match scores is well beyond what I can show tonight, and for simplicity we have to consider everything as a Money game, that is to say that each game is a game unconnected to another, the decision to take or drop is based on purely whether it is right to take or drop, or double at all, based singularly on this one game.</a:t>
            </a:r>
          </a:p>
        </p:txBody>
      </p:sp>
      <p:sp>
        <p:nvSpPr>
          <p:cNvPr id="2" name="Slide Number Placeholder 1"/>
          <p:cNvSpPr>
            <a:spLocks noGrp="1"/>
          </p:cNvSpPr>
          <p:nvPr>
            <p:ph type="sldNum" sz="quarter" idx="12"/>
          </p:nvPr>
        </p:nvSpPr>
        <p:spPr/>
        <p:txBody>
          <a:bodyPr/>
          <a:lstStyle/>
          <a:p>
            <a:fld id="{001F4AE8-8ABE-45DC-8E55-8679BF3AEDD2}" type="slidenum">
              <a:rPr lang="en-GB" smtClean="0"/>
              <a:t>3</a:t>
            </a:fld>
            <a:endParaRPr lang="en-GB"/>
          </a:p>
        </p:txBody>
      </p:sp>
    </p:spTree>
    <p:extLst>
      <p:ext uri="{BB962C8B-B14F-4D97-AF65-F5344CB8AC3E}">
        <p14:creationId xmlns:p14="http://schemas.microsoft.com/office/powerpoint/2010/main" val="335535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506" y="188640"/>
            <a:ext cx="883298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5373216"/>
            <a:ext cx="8473538" cy="369332"/>
          </a:xfrm>
          <a:prstGeom prst="rect">
            <a:avLst/>
          </a:prstGeom>
          <a:noFill/>
        </p:spPr>
        <p:txBody>
          <a:bodyPr wrap="none" rtlCol="0">
            <a:spAutoFit/>
          </a:bodyPr>
          <a:lstStyle/>
          <a:p>
            <a:r>
              <a:rPr lang="en-GB" dirty="0" smtClean="0"/>
              <a:t>More counting…..how many rolls fail to bear Red off?, remembering that 9 signals a Take.</a:t>
            </a:r>
            <a:endParaRPr lang="en-GB" dirty="0"/>
          </a:p>
        </p:txBody>
      </p:sp>
      <p:sp>
        <p:nvSpPr>
          <p:cNvPr id="4" name="TextBox 3"/>
          <p:cNvSpPr txBox="1"/>
          <p:nvPr/>
        </p:nvSpPr>
        <p:spPr>
          <a:xfrm>
            <a:off x="179512" y="5764614"/>
            <a:ext cx="6047938" cy="369332"/>
          </a:xfrm>
          <a:prstGeom prst="rect">
            <a:avLst/>
          </a:prstGeom>
          <a:noFill/>
        </p:spPr>
        <p:txBody>
          <a:bodyPr wrap="none" rtlCol="0">
            <a:spAutoFit/>
          </a:bodyPr>
          <a:lstStyle/>
          <a:p>
            <a:r>
              <a:rPr lang="en-GB" dirty="0" smtClean="0"/>
              <a:t>Hopefully found them all…..13…..D1, 2-1, 3-1, 4-1, 5-1, 3-2, 4-2.</a:t>
            </a:r>
            <a:endParaRPr lang="en-GB" dirty="0"/>
          </a:p>
        </p:txBody>
      </p:sp>
      <p:sp>
        <p:nvSpPr>
          <p:cNvPr id="6" name="TextBox 5"/>
          <p:cNvSpPr txBox="1"/>
          <p:nvPr/>
        </p:nvSpPr>
        <p:spPr>
          <a:xfrm>
            <a:off x="179511" y="6133946"/>
            <a:ext cx="7185621" cy="646331"/>
          </a:xfrm>
          <a:prstGeom prst="rect">
            <a:avLst/>
          </a:prstGeom>
          <a:noFill/>
        </p:spPr>
        <p:txBody>
          <a:bodyPr wrap="none" rtlCol="0">
            <a:spAutoFit/>
          </a:bodyPr>
          <a:lstStyle/>
          <a:p>
            <a:r>
              <a:rPr lang="en-GB" dirty="0" smtClean="0"/>
              <a:t>Now Black should know that equates to 36% winning chances, so he Takes,</a:t>
            </a:r>
          </a:p>
          <a:p>
            <a:r>
              <a:rPr lang="en-GB" dirty="0" smtClean="0"/>
              <a:t>Red doubles of course.</a:t>
            </a:r>
            <a:endParaRPr lang="en-GB" dirty="0"/>
          </a:p>
        </p:txBody>
      </p:sp>
      <p:sp>
        <p:nvSpPr>
          <p:cNvPr id="5" name="Slide Number Placeholder 4"/>
          <p:cNvSpPr>
            <a:spLocks noGrp="1"/>
          </p:cNvSpPr>
          <p:nvPr>
            <p:ph type="sldNum" sz="quarter" idx="12"/>
          </p:nvPr>
        </p:nvSpPr>
        <p:spPr/>
        <p:txBody>
          <a:bodyPr/>
          <a:lstStyle/>
          <a:p>
            <a:fld id="{001F4AE8-8ABE-45DC-8E55-8679BF3AEDD2}" type="slidenum">
              <a:rPr lang="en-GB" smtClean="0"/>
              <a:t>30</a:t>
            </a:fld>
            <a:endParaRPr lang="en-GB"/>
          </a:p>
        </p:txBody>
      </p:sp>
    </p:spTree>
    <p:extLst>
      <p:ext uri="{BB962C8B-B14F-4D97-AF65-F5344CB8AC3E}">
        <p14:creationId xmlns:p14="http://schemas.microsoft.com/office/powerpoint/2010/main" val="2796055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188641"/>
            <a:ext cx="8928992" cy="502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5322488"/>
            <a:ext cx="7739426" cy="369332"/>
          </a:xfrm>
          <a:prstGeom prst="rect">
            <a:avLst/>
          </a:prstGeom>
          <a:noFill/>
        </p:spPr>
        <p:txBody>
          <a:bodyPr wrap="none" rtlCol="0">
            <a:spAutoFit/>
          </a:bodyPr>
          <a:lstStyle/>
          <a:p>
            <a:r>
              <a:rPr lang="en-GB" dirty="0" smtClean="0"/>
              <a:t>Surely more counting, you know the question to be answered, so I won’t ask it….</a:t>
            </a:r>
            <a:endParaRPr lang="en-GB" dirty="0"/>
          </a:p>
        </p:txBody>
      </p:sp>
      <p:sp>
        <p:nvSpPr>
          <p:cNvPr id="5" name="TextBox 4"/>
          <p:cNvSpPr txBox="1"/>
          <p:nvPr/>
        </p:nvSpPr>
        <p:spPr>
          <a:xfrm>
            <a:off x="107504" y="5589240"/>
            <a:ext cx="5224379" cy="369332"/>
          </a:xfrm>
          <a:prstGeom prst="rect">
            <a:avLst/>
          </a:prstGeom>
          <a:noFill/>
        </p:spPr>
        <p:txBody>
          <a:bodyPr wrap="none" rtlCol="0">
            <a:spAutoFit/>
          </a:bodyPr>
          <a:lstStyle/>
          <a:p>
            <a:r>
              <a:rPr lang="en-GB" dirty="0" smtClean="0"/>
              <a:t>Paracetamol tablet time…..19 rolls fail to bear Red off.</a:t>
            </a:r>
            <a:endParaRPr lang="en-GB" dirty="0"/>
          </a:p>
        </p:txBody>
      </p:sp>
      <p:sp>
        <p:nvSpPr>
          <p:cNvPr id="6" name="TextBox 5"/>
          <p:cNvSpPr txBox="1"/>
          <p:nvPr/>
        </p:nvSpPr>
        <p:spPr>
          <a:xfrm>
            <a:off x="107504" y="5877272"/>
            <a:ext cx="8433078" cy="369332"/>
          </a:xfrm>
          <a:prstGeom prst="rect">
            <a:avLst/>
          </a:prstGeom>
          <a:noFill/>
        </p:spPr>
        <p:txBody>
          <a:bodyPr wrap="none" rtlCol="0">
            <a:spAutoFit/>
          </a:bodyPr>
          <a:lstStyle/>
          <a:p>
            <a:r>
              <a:rPr lang="en-GB" dirty="0" smtClean="0"/>
              <a:t>So, now Red is not even a favourite in this position, less than half his rolls are successful.</a:t>
            </a:r>
            <a:endParaRPr lang="en-GB" dirty="0"/>
          </a:p>
        </p:txBody>
      </p:sp>
      <p:sp>
        <p:nvSpPr>
          <p:cNvPr id="7" name="TextBox 6"/>
          <p:cNvSpPr txBox="1"/>
          <p:nvPr/>
        </p:nvSpPr>
        <p:spPr>
          <a:xfrm>
            <a:off x="107504" y="6211669"/>
            <a:ext cx="9187708" cy="646331"/>
          </a:xfrm>
          <a:prstGeom prst="rect">
            <a:avLst/>
          </a:prstGeom>
          <a:noFill/>
        </p:spPr>
        <p:txBody>
          <a:bodyPr wrap="none" rtlCol="0">
            <a:spAutoFit/>
          </a:bodyPr>
          <a:lstStyle/>
          <a:p>
            <a:r>
              <a:rPr lang="en-GB" dirty="0" smtClean="0"/>
              <a:t>We don’t play “money” games in the club, but if we did, and if Red did double erroneously</a:t>
            </a:r>
          </a:p>
          <a:p>
            <a:r>
              <a:rPr lang="en-GB" dirty="0" smtClean="0"/>
              <a:t>We have a “Beaver”…..Black would do better to accept the cube, turn it to 4 and keep the cube..</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31</a:t>
            </a:fld>
            <a:endParaRPr lang="en-GB"/>
          </a:p>
        </p:txBody>
      </p:sp>
    </p:spTree>
    <p:extLst>
      <p:ext uri="{BB962C8B-B14F-4D97-AF65-F5344CB8AC3E}">
        <p14:creationId xmlns:p14="http://schemas.microsoft.com/office/powerpoint/2010/main" val="4174223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494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5301208"/>
            <a:ext cx="8595045" cy="923330"/>
          </a:xfrm>
          <a:prstGeom prst="rect">
            <a:avLst/>
          </a:prstGeom>
          <a:noFill/>
        </p:spPr>
        <p:txBody>
          <a:bodyPr wrap="none" rtlCol="0">
            <a:spAutoFit/>
          </a:bodyPr>
          <a:lstStyle/>
          <a:p>
            <a:r>
              <a:rPr lang="en-GB" dirty="0" smtClean="0"/>
              <a:t>I’ve seen this misplayed </a:t>
            </a:r>
            <a:r>
              <a:rPr lang="en-GB" dirty="0" err="1" smtClean="0"/>
              <a:t>serveral</a:t>
            </a:r>
            <a:r>
              <a:rPr lang="en-GB" dirty="0" smtClean="0"/>
              <a:t> times on club evenings, and it is the case of putting the </a:t>
            </a:r>
          </a:p>
          <a:p>
            <a:r>
              <a:rPr lang="en-GB" dirty="0" smtClean="0"/>
              <a:t>2 checkers in the best position to maximise the chance of bearing both </a:t>
            </a:r>
            <a:r>
              <a:rPr lang="en-GB" dirty="0" err="1" smtClean="0"/>
              <a:t>chkrs</a:t>
            </a:r>
            <a:r>
              <a:rPr lang="en-GB" dirty="0" smtClean="0"/>
              <a:t> off next roll, </a:t>
            </a:r>
          </a:p>
          <a:p>
            <a:r>
              <a:rPr lang="en-GB" dirty="0"/>
              <a:t>a</a:t>
            </a:r>
            <a:r>
              <a:rPr lang="en-GB" dirty="0" smtClean="0"/>
              <a:t>ssuming Black doesn’t roll a double next roll. </a:t>
            </a:r>
            <a:endParaRPr lang="en-GB" dirty="0"/>
          </a:p>
        </p:txBody>
      </p:sp>
      <p:sp>
        <p:nvSpPr>
          <p:cNvPr id="5" name="TextBox 4"/>
          <p:cNvSpPr txBox="1"/>
          <p:nvPr/>
        </p:nvSpPr>
        <p:spPr>
          <a:xfrm>
            <a:off x="179512" y="6309320"/>
            <a:ext cx="5478038" cy="369332"/>
          </a:xfrm>
          <a:prstGeom prst="rect">
            <a:avLst/>
          </a:prstGeom>
          <a:noFill/>
        </p:spPr>
        <p:txBody>
          <a:bodyPr wrap="none" rtlCol="0">
            <a:spAutoFit/>
          </a:bodyPr>
          <a:lstStyle/>
          <a:p>
            <a:r>
              <a:rPr lang="en-GB" dirty="0" smtClean="0"/>
              <a:t>If we play 11-5-4, we finish with the following position….</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32</a:t>
            </a:fld>
            <a:endParaRPr lang="en-GB"/>
          </a:p>
        </p:txBody>
      </p:sp>
    </p:spTree>
    <p:extLst>
      <p:ext uri="{BB962C8B-B14F-4D97-AF65-F5344CB8AC3E}">
        <p14:creationId xmlns:p14="http://schemas.microsoft.com/office/powerpoint/2010/main" val="1151238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819" y="116632"/>
            <a:ext cx="8832982"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6001" y="5157192"/>
            <a:ext cx="1941557" cy="369332"/>
          </a:xfrm>
          <a:prstGeom prst="rect">
            <a:avLst/>
          </a:prstGeom>
          <a:noFill/>
        </p:spPr>
        <p:txBody>
          <a:bodyPr wrap="none" rtlCol="0">
            <a:spAutoFit/>
          </a:bodyPr>
          <a:lstStyle/>
          <a:p>
            <a:r>
              <a:rPr lang="en-GB" dirty="0" smtClean="0"/>
              <a:t>Does this look ok? </a:t>
            </a:r>
            <a:endParaRPr lang="en-GB" dirty="0"/>
          </a:p>
        </p:txBody>
      </p:sp>
      <p:sp>
        <p:nvSpPr>
          <p:cNvPr id="5" name="TextBox 4"/>
          <p:cNvSpPr txBox="1"/>
          <p:nvPr/>
        </p:nvSpPr>
        <p:spPr>
          <a:xfrm>
            <a:off x="252768" y="5480920"/>
            <a:ext cx="3849580" cy="369332"/>
          </a:xfrm>
          <a:prstGeom prst="rect">
            <a:avLst/>
          </a:prstGeom>
          <a:noFill/>
        </p:spPr>
        <p:txBody>
          <a:bodyPr wrap="none" rtlCol="0">
            <a:spAutoFit/>
          </a:bodyPr>
          <a:lstStyle/>
          <a:p>
            <a:r>
              <a:rPr lang="en-GB" dirty="0" smtClean="0"/>
              <a:t>How many rolls fail to bear off for Red?</a:t>
            </a:r>
            <a:endParaRPr lang="en-GB" dirty="0"/>
          </a:p>
        </p:txBody>
      </p:sp>
      <p:sp>
        <p:nvSpPr>
          <p:cNvPr id="6" name="TextBox 5"/>
          <p:cNvSpPr txBox="1"/>
          <p:nvPr/>
        </p:nvSpPr>
        <p:spPr>
          <a:xfrm>
            <a:off x="256638" y="5809698"/>
            <a:ext cx="7989303" cy="369332"/>
          </a:xfrm>
          <a:prstGeom prst="rect">
            <a:avLst/>
          </a:prstGeom>
          <a:noFill/>
        </p:spPr>
        <p:txBody>
          <a:bodyPr wrap="none" rtlCol="0">
            <a:spAutoFit/>
          </a:bodyPr>
          <a:lstStyle/>
          <a:p>
            <a:r>
              <a:rPr lang="en-GB" dirty="0" smtClean="0"/>
              <a:t>19 fails is not a good number, Red being the underdog, cannot double this position.</a:t>
            </a:r>
            <a:endParaRPr lang="en-GB" dirty="0"/>
          </a:p>
        </p:txBody>
      </p:sp>
      <p:sp>
        <p:nvSpPr>
          <p:cNvPr id="7" name="TextBox 6"/>
          <p:cNvSpPr txBox="1"/>
          <p:nvPr/>
        </p:nvSpPr>
        <p:spPr>
          <a:xfrm>
            <a:off x="252768" y="6179030"/>
            <a:ext cx="6149184" cy="369332"/>
          </a:xfrm>
          <a:prstGeom prst="rect">
            <a:avLst/>
          </a:prstGeom>
          <a:noFill/>
        </p:spPr>
        <p:txBody>
          <a:bodyPr wrap="none" rtlCol="0">
            <a:spAutoFit/>
          </a:bodyPr>
          <a:lstStyle/>
          <a:p>
            <a:r>
              <a:rPr lang="en-GB" dirty="0" smtClean="0"/>
              <a:t>He has to roll and hope he doesn’t roll one of the 19 failing rolls.</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33</a:t>
            </a:fld>
            <a:endParaRPr lang="en-GB"/>
          </a:p>
        </p:txBody>
      </p:sp>
    </p:spTree>
    <p:extLst>
      <p:ext uri="{BB962C8B-B14F-4D97-AF65-F5344CB8AC3E}">
        <p14:creationId xmlns:p14="http://schemas.microsoft.com/office/powerpoint/2010/main" val="674209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3" y="116633"/>
            <a:ext cx="8856985" cy="498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6638" y="5229656"/>
            <a:ext cx="5663345" cy="369332"/>
          </a:xfrm>
          <a:prstGeom prst="rect">
            <a:avLst/>
          </a:prstGeom>
          <a:noFill/>
        </p:spPr>
        <p:txBody>
          <a:bodyPr wrap="none" rtlCol="0">
            <a:spAutoFit/>
          </a:bodyPr>
          <a:lstStyle/>
          <a:p>
            <a:r>
              <a:rPr lang="en-GB" dirty="0" smtClean="0"/>
              <a:t>Instead of 11-5-4, Red plays 11-5, 3-2. How does this look?</a:t>
            </a:r>
            <a:endParaRPr lang="en-GB" dirty="0"/>
          </a:p>
        </p:txBody>
      </p:sp>
      <p:sp>
        <p:nvSpPr>
          <p:cNvPr id="5" name="TextBox 4"/>
          <p:cNvSpPr txBox="1"/>
          <p:nvPr/>
        </p:nvSpPr>
        <p:spPr>
          <a:xfrm>
            <a:off x="194815" y="5568797"/>
            <a:ext cx="3892284" cy="369332"/>
          </a:xfrm>
          <a:prstGeom prst="rect">
            <a:avLst/>
          </a:prstGeom>
          <a:noFill/>
        </p:spPr>
        <p:txBody>
          <a:bodyPr wrap="none" rtlCol="0">
            <a:spAutoFit/>
          </a:bodyPr>
          <a:lstStyle/>
          <a:p>
            <a:r>
              <a:rPr lang="en-GB" dirty="0" smtClean="0"/>
              <a:t>How many rolls bear off both checkers?</a:t>
            </a:r>
            <a:endParaRPr lang="en-GB" dirty="0"/>
          </a:p>
        </p:txBody>
      </p:sp>
      <p:sp>
        <p:nvSpPr>
          <p:cNvPr id="6" name="TextBox 5"/>
          <p:cNvSpPr txBox="1"/>
          <p:nvPr/>
        </p:nvSpPr>
        <p:spPr>
          <a:xfrm>
            <a:off x="215364" y="5918924"/>
            <a:ext cx="8607228" cy="369332"/>
          </a:xfrm>
          <a:prstGeom prst="rect">
            <a:avLst/>
          </a:prstGeom>
          <a:noFill/>
        </p:spPr>
        <p:txBody>
          <a:bodyPr wrap="none" rtlCol="0">
            <a:spAutoFit/>
          </a:bodyPr>
          <a:lstStyle/>
          <a:p>
            <a:r>
              <a:rPr lang="en-GB" dirty="0" smtClean="0"/>
              <a:t>19 is a nice number, Red is favourite to win, he doubles, Black takes with 47% win chances.</a:t>
            </a:r>
            <a:endParaRPr lang="en-GB" dirty="0"/>
          </a:p>
        </p:txBody>
      </p:sp>
      <p:sp>
        <p:nvSpPr>
          <p:cNvPr id="7" name="TextBox 6"/>
          <p:cNvSpPr txBox="1"/>
          <p:nvPr/>
        </p:nvSpPr>
        <p:spPr>
          <a:xfrm>
            <a:off x="215364" y="6237312"/>
            <a:ext cx="8554650" cy="369332"/>
          </a:xfrm>
          <a:prstGeom prst="rect">
            <a:avLst/>
          </a:prstGeom>
          <a:noFill/>
        </p:spPr>
        <p:txBody>
          <a:bodyPr wrap="none" rtlCol="0">
            <a:spAutoFit/>
          </a:bodyPr>
          <a:lstStyle/>
          <a:p>
            <a:r>
              <a:rPr lang="en-GB" dirty="0" smtClean="0"/>
              <a:t>There is a nice “aid” to </a:t>
            </a:r>
            <a:r>
              <a:rPr lang="en-GB" dirty="0" err="1" smtClean="0"/>
              <a:t>optimalise</a:t>
            </a:r>
            <a:r>
              <a:rPr lang="en-GB" dirty="0" smtClean="0"/>
              <a:t> checker placement, which we may have time to discuss.</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34</a:t>
            </a:fld>
            <a:endParaRPr lang="en-GB"/>
          </a:p>
        </p:txBody>
      </p:sp>
    </p:spTree>
    <p:extLst>
      <p:ext uri="{BB962C8B-B14F-4D97-AF65-F5344CB8AC3E}">
        <p14:creationId xmlns:p14="http://schemas.microsoft.com/office/powerpoint/2010/main" val="3035752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8928992" cy="502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5229656"/>
            <a:ext cx="8782917" cy="369332"/>
          </a:xfrm>
          <a:prstGeom prst="rect">
            <a:avLst/>
          </a:prstGeom>
          <a:noFill/>
        </p:spPr>
        <p:txBody>
          <a:bodyPr wrap="none" rtlCol="0">
            <a:spAutoFit/>
          </a:bodyPr>
          <a:lstStyle/>
          <a:p>
            <a:r>
              <a:rPr lang="en-GB" dirty="0" smtClean="0"/>
              <a:t>Red still has his 19 good rolls, Black looks worse now because he could fail to be off next roll.</a:t>
            </a:r>
            <a:endParaRPr lang="en-GB" dirty="0"/>
          </a:p>
        </p:txBody>
      </p:sp>
      <p:sp>
        <p:nvSpPr>
          <p:cNvPr id="5" name="TextBox 4"/>
          <p:cNvSpPr txBox="1"/>
          <p:nvPr/>
        </p:nvSpPr>
        <p:spPr>
          <a:xfrm>
            <a:off x="107504" y="5517232"/>
            <a:ext cx="2007281" cy="369332"/>
          </a:xfrm>
          <a:prstGeom prst="rect">
            <a:avLst/>
          </a:prstGeom>
          <a:noFill/>
        </p:spPr>
        <p:txBody>
          <a:bodyPr wrap="none" rtlCol="0">
            <a:spAutoFit/>
          </a:bodyPr>
          <a:lstStyle/>
          <a:p>
            <a:r>
              <a:rPr lang="en-GB" dirty="0" smtClean="0"/>
              <a:t>Is this true though?</a:t>
            </a:r>
            <a:endParaRPr lang="en-GB" dirty="0"/>
          </a:p>
        </p:txBody>
      </p:sp>
      <p:sp>
        <p:nvSpPr>
          <p:cNvPr id="7" name="TextBox 6"/>
          <p:cNvSpPr txBox="1"/>
          <p:nvPr/>
        </p:nvSpPr>
        <p:spPr>
          <a:xfrm>
            <a:off x="107504" y="5805264"/>
            <a:ext cx="5578258" cy="369332"/>
          </a:xfrm>
          <a:prstGeom prst="rect">
            <a:avLst/>
          </a:prstGeom>
          <a:noFill/>
        </p:spPr>
        <p:txBody>
          <a:bodyPr wrap="none" rtlCol="0">
            <a:spAutoFit/>
          </a:bodyPr>
          <a:lstStyle/>
          <a:p>
            <a:r>
              <a:rPr lang="en-GB" dirty="0" smtClean="0"/>
              <a:t>Black has 7 bad rolls, but this is Not a problem. Why not ?</a:t>
            </a:r>
            <a:endParaRPr lang="en-GB" dirty="0"/>
          </a:p>
        </p:txBody>
      </p:sp>
      <p:sp>
        <p:nvSpPr>
          <p:cNvPr id="9" name="TextBox 8"/>
          <p:cNvSpPr txBox="1"/>
          <p:nvPr/>
        </p:nvSpPr>
        <p:spPr>
          <a:xfrm>
            <a:off x="-36512" y="6165304"/>
            <a:ext cx="9304022" cy="369332"/>
          </a:xfrm>
          <a:prstGeom prst="rect">
            <a:avLst/>
          </a:prstGeom>
          <a:noFill/>
        </p:spPr>
        <p:txBody>
          <a:bodyPr wrap="none" rtlCol="0">
            <a:spAutoFit/>
          </a:bodyPr>
          <a:lstStyle/>
          <a:p>
            <a:r>
              <a:rPr lang="en-GB" dirty="0" smtClean="0"/>
              <a:t>Black simply redoubles to 4, Red sees he has less than the 9 rolls for 25% wins, drops the re-cube..</a:t>
            </a:r>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35</a:t>
            </a:fld>
            <a:endParaRPr lang="en-GB"/>
          </a:p>
        </p:txBody>
      </p:sp>
    </p:spTree>
    <p:extLst>
      <p:ext uri="{BB962C8B-B14F-4D97-AF65-F5344CB8AC3E}">
        <p14:creationId xmlns:p14="http://schemas.microsoft.com/office/powerpoint/2010/main" val="990466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1"/>
            <a:ext cx="8928992" cy="502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2444" y="5260558"/>
            <a:ext cx="6246390" cy="369332"/>
          </a:xfrm>
          <a:prstGeom prst="rect">
            <a:avLst/>
          </a:prstGeom>
          <a:noFill/>
        </p:spPr>
        <p:txBody>
          <a:bodyPr wrap="none" rtlCol="0">
            <a:spAutoFit/>
          </a:bodyPr>
          <a:lstStyle/>
          <a:p>
            <a:r>
              <a:rPr lang="en-GB" dirty="0" smtClean="0"/>
              <a:t>Now let’s give the 2-cube to Red. Does he have a re-double to 4?</a:t>
            </a:r>
            <a:endParaRPr lang="en-GB" dirty="0"/>
          </a:p>
        </p:txBody>
      </p:sp>
      <p:sp>
        <p:nvSpPr>
          <p:cNvPr id="5" name="TextBox 4"/>
          <p:cNvSpPr txBox="1"/>
          <p:nvPr/>
        </p:nvSpPr>
        <p:spPr>
          <a:xfrm>
            <a:off x="107110" y="5549668"/>
            <a:ext cx="8515408" cy="369332"/>
          </a:xfrm>
          <a:prstGeom prst="rect">
            <a:avLst/>
          </a:prstGeom>
          <a:noFill/>
        </p:spPr>
        <p:txBody>
          <a:bodyPr wrap="none" rtlCol="0">
            <a:spAutoFit/>
          </a:bodyPr>
          <a:lstStyle/>
          <a:p>
            <a:r>
              <a:rPr lang="en-GB" dirty="0" smtClean="0"/>
              <a:t>The answer is surprisingly No. The problem is the re-cube by Black to 8 when Red fails.</a:t>
            </a:r>
            <a:endParaRPr lang="en-GB" dirty="0"/>
          </a:p>
        </p:txBody>
      </p:sp>
      <p:sp>
        <p:nvSpPr>
          <p:cNvPr id="6" name="TextBox 5"/>
          <p:cNvSpPr txBox="1"/>
          <p:nvPr/>
        </p:nvSpPr>
        <p:spPr>
          <a:xfrm>
            <a:off x="112444" y="5805264"/>
            <a:ext cx="8563755" cy="646331"/>
          </a:xfrm>
          <a:prstGeom prst="rect">
            <a:avLst/>
          </a:prstGeom>
          <a:noFill/>
        </p:spPr>
        <p:txBody>
          <a:bodyPr wrap="none" rtlCol="0">
            <a:spAutoFit/>
          </a:bodyPr>
          <a:lstStyle/>
          <a:p>
            <a:r>
              <a:rPr lang="en-GB" dirty="0" smtClean="0"/>
              <a:t>Red would have to drop, but if he keeps the 2 cube, he gets more ways to win apart from </a:t>
            </a:r>
          </a:p>
          <a:p>
            <a:r>
              <a:rPr lang="en-GB" dirty="0"/>
              <a:t>h</a:t>
            </a:r>
            <a:r>
              <a:rPr lang="en-GB" dirty="0" smtClean="0"/>
              <a:t>is initial 19 good rolls. He wins a further 7 times on all of Black’s bad numbers.</a:t>
            </a:r>
            <a:endParaRPr lang="en-GB" dirty="0"/>
          </a:p>
        </p:txBody>
      </p:sp>
      <p:sp>
        <p:nvSpPr>
          <p:cNvPr id="7" name="TextBox 6"/>
          <p:cNvSpPr txBox="1"/>
          <p:nvPr/>
        </p:nvSpPr>
        <p:spPr>
          <a:xfrm>
            <a:off x="112444" y="6381328"/>
            <a:ext cx="8480014" cy="369332"/>
          </a:xfrm>
          <a:prstGeom prst="rect">
            <a:avLst/>
          </a:prstGeom>
          <a:noFill/>
        </p:spPr>
        <p:txBody>
          <a:bodyPr wrap="none" rtlCol="0">
            <a:spAutoFit/>
          </a:bodyPr>
          <a:lstStyle/>
          <a:p>
            <a:r>
              <a:rPr lang="en-GB" dirty="0" smtClean="0"/>
              <a:t>The maths are complicated, but recognising this as a case to hold the cube is very useful.</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36</a:t>
            </a:fld>
            <a:endParaRPr lang="en-GB"/>
          </a:p>
        </p:txBody>
      </p:sp>
    </p:spTree>
    <p:extLst>
      <p:ext uri="{BB962C8B-B14F-4D97-AF65-F5344CB8AC3E}">
        <p14:creationId xmlns:p14="http://schemas.microsoft.com/office/powerpoint/2010/main" val="1787865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37</a:t>
            </a:fld>
            <a:endParaRPr lang="en-GB"/>
          </a:p>
        </p:txBody>
      </p:sp>
      <p:pic>
        <p:nvPicPr>
          <p:cNvPr id="1026" name="Picture 2" descr="C:\Users\Owner\Desktop\Screenshot_20180826-13585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213" y="260648"/>
            <a:ext cx="3857625" cy="810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85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1F4AE8-8ABE-45DC-8E55-8679BF3AEDD2}" type="slidenum">
              <a:rPr lang="en-GB" smtClean="0"/>
              <a:t>38</a:t>
            </a:fld>
            <a:endParaRPr lang="en-GB"/>
          </a:p>
        </p:txBody>
      </p:sp>
      <p:sp>
        <p:nvSpPr>
          <p:cNvPr id="3" name="Rectangle 2"/>
          <p:cNvSpPr/>
          <p:nvPr/>
        </p:nvSpPr>
        <p:spPr>
          <a:xfrm>
            <a:off x="107504" y="44624"/>
            <a:ext cx="8856984" cy="7017306"/>
          </a:xfrm>
          <a:prstGeom prst="rect">
            <a:avLst/>
          </a:prstGeom>
        </p:spPr>
        <p:txBody>
          <a:bodyPr wrap="square">
            <a:spAutoFit/>
          </a:bodyPr>
          <a:lstStyle/>
          <a:p>
            <a:r>
              <a:rPr lang="en-GB" dirty="0"/>
              <a:t>Knowing when to pass and move on to the next game, rather than accepting a strong double and then being gammoned, is vital. In match play, players tend to be a little more cautious than in money or </a:t>
            </a:r>
            <a:r>
              <a:rPr lang="en-GB" dirty="0" err="1"/>
              <a:t>chouette</a:t>
            </a:r>
            <a:r>
              <a:rPr lang="en-GB" dirty="0"/>
              <a:t> play because they understand how important each point can be, particularly in a short match. In </a:t>
            </a:r>
            <a:r>
              <a:rPr lang="en-GB" dirty="0" err="1"/>
              <a:t>chouettes</a:t>
            </a:r>
            <a:r>
              <a:rPr lang="en-GB" dirty="0"/>
              <a:t> I have seen some truly horrendous takes made, normally accompanied by a show of bravado. When the taker then turns around a game and wins he assumes it is his skill that has brought about the result and he will go on to take even more bad doubles.</a:t>
            </a:r>
          </a:p>
          <a:p>
            <a:r>
              <a:rPr lang="en-GB" dirty="0"/>
              <a:t>Of course, one needs to be able to technically assess any position and then make the correct decisions as both the doubler and the taker. Beginners will necessarily flounder in complex situations because they just do not have a sufficiently large library of reference positions to assist them in their decision making.</a:t>
            </a:r>
          </a:p>
          <a:p>
            <a:r>
              <a:rPr lang="en-GB" dirty="0"/>
              <a:t>This week’s position is a classic example of a very strong double. Black is ahead in race, position and threat and as the position is volatile he must double now. That is the easy part. What about White’s decision to take or pass?</a:t>
            </a:r>
          </a:p>
          <a:p>
            <a:r>
              <a:rPr lang="en-GB" dirty="0"/>
              <a:t>White need’s a game plan and that is difficult. He might anchor on Black’s 3-pt or bar-point or he may build his board and then hit a shot. The problem is that these scenarios do not happen often enough. An optimist will assume that he will anchor somewhere, even Black’s 2-pt, and then win from there. The problem is he does not yet have an anchor and Black is on roll. Black might execute a blitz and White may end up with two checkers closed out.</a:t>
            </a:r>
          </a:p>
          <a:p>
            <a:r>
              <a:rPr lang="en-GB" dirty="0"/>
              <a:t>In fact, a third of Black’s wins in this position will be gammons. That is a too high a price to pay for White and so, despite him winning over twenty-five percent of the time, he should pass this double and move on quietly to the next game. When I had this position in an online match my opponent grabbed the double with only a couple of moments thought and was soon losing four points instead of one. So remember, having the discipline to pass positions like this one is an essential part of your backgammon skill set.</a:t>
            </a:r>
          </a:p>
        </p:txBody>
      </p:sp>
    </p:spTree>
    <p:extLst>
      <p:ext uri="{BB962C8B-B14F-4D97-AF65-F5344CB8AC3E}">
        <p14:creationId xmlns:p14="http://schemas.microsoft.com/office/powerpoint/2010/main" val="2246871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t>Spares if needed to talk about.</a:t>
            </a:r>
          </a:p>
          <a:p>
            <a:endParaRPr lang="en-GB" dirty="0"/>
          </a:p>
        </p:txBody>
      </p:sp>
      <p:sp>
        <p:nvSpPr>
          <p:cNvPr id="4" name="Slide Number Placeholder 3"/>
          <p:cNvSpPr>
            <a:spLocks noGrp="1"/>
          </p:cNvSpPr>
          <p:nvPr>
            <p:ph type="sldNum" sz="quarter" idx="12"/>
          </p:nvPr>
        </p:nvSpPr>
        <p:spPr/>
        <p:txBody>
          <a:bodyPr/>
          <a:lstStyle/>
          <a:p>
            <a:fld id="{001F4AE8-8ABE-45DC-8E55-8679BF3AEDD2}" type="slidenum">
              <a:rPr lang="en-GB" smtClean="0"/>
              <a:t>39</a:t>
            </a:fld>
            <a:endParaRPr lang="en-GB"/>
          </a:p>
        </p:txBody>
      </p:sp>
    </p:spTree>
    <p:extLst>
      <p:ext uri="{BB962C8B-B14F-4D97-AF65-F5344CB8AC3E}">
        <p14:creationId xmlns:p14="http://schemas.microsoft.com/office/powerpoint/2010/main" val="2445102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620688"/>
            <a:ext cx="7848872" cy="2585323"/>
          </a:xfrm>
          <a:prstGeom prst="rect">
            <a:avLst/>
          </a:prstGeom>
        </p:spPr>
        <p:txBody>
          <a:bodyPr wrap="square">
            <a:spAutoFit/>
          </a:bodyPr>
          <a:lstStyle/>
          <a:p>
            <a:r>
              <a:rPr lang="en-GB" dirty="0"/>
              <a:t>So, by means of a few board positions, I hope to draw up some useful </a:t>
            </a:r>
            <a:r>
              <a:rPr lang="en-GB" dirty="0">
                <a:solidFill>
                  <a:srgbClr val="FF0000"/>
                </a:solidFill>
              </a:rPr>
              <a:t>benchmark</a:t>
            </a:r>
            <a:r>
              <a:rPr lang="en-GB" dirty="0"/>
              <a:t> positions when evaluating cube action</a:t>
            </a:r>
            <a:r>
              <a:rPr lang="en-GB" dirty="0" smtClean="0"/>
              <a:t>.</a:t>
            </a:r>
          </a:p>
          <a:p>
            <a:endParaRPr lang="en-GB" dirty="0"/>
          </a:p>
          <a:p>
            <a:r>
              <a:rPr lang="en-GB" dirty="0"/>
              <a:t>Don’t feel too upset if you play the computer with the doubling cube being used, it will never double when it is not right to double, you will, it will never miss the chance to double when it is right to double, you will, it will never accept a double when it is wrong to accept the cube, you will, and it will never drop a cube when it is right to take, you will. Let’s see if we can do better than blindly </a:t>
            </a:r>
            <a:r>
              <a:rPr lang="en-GB" dirty="0" smtClean="0"/>
              <a:t>guessing </a:t>
            </a:r>
            <a:r>
              <a:rPr lang="en-GB" dirty="0"/>
              <a:t>the correct decision, </a:t>
            </a:r>
            <a:r>
              <a:rPr lang="en-GB" dirty="0" smtClean="0"/>
              <a:t>i.e. not </a:t>
            </a:r>
            <a:r>
              <a:rPr lang="en-GB" dirty="0"/>
              <a:t>relying on pure luck. Let’s apply a bit of skill……. </a:t>
            </a:r>
          </a:p>
        </p:txBody>
      </p:sp>
      <p:sp>
        <p:nvSpPr>
          <p:cNvPr id="2" name="Slide Number Placeholder 1"/>
          <p:cNvSpPr>
            <a:spLocks noGrp="1"/>
          </p:cNvSpPr>
          <p:nvPr>
            <p:ph type="sldNum" sz="quarter" idx="12"/>
          </p:nvPr>
        </p:nvSpPr>
        <p:spPr/>
        <p:txBody>
          <a:bodyPr/>
          <a:lstStyle/>
          <a:p>
            <a:fld id="{001F4AE8-8ABE-45DC-8E55-8679BF3AEDD2}" type="slidenum">
              <a:rPr lang="en-GB" smtClean="0"/>
              <a:t>4</a:t>
            </a:fld>
            <a:endParaRPr lang="en-GB"/>
          </a:p>
        </p:txBody>
      </p:sp>
    </p:spTree>
    <p:extLst>
      <p:ext uri="{BB962C8B-B14F-4D97-AF65-F5344CB8AC3E}">
        <p14:creationId xmlns:p14="http://schemas.microsoft.com/office/powerpoint/2010/main" val="1585628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40</a:t>
            </a:fld>
            <a:endParaRPr lang="en-GB"/>
          </a:p>
        </p:txBody>
      </p:sp>
    </p:spTree>
    <p:extLst>
      <p:ext uri="{BB962C8B-B14F-4D97-AF65-F5344CB8AC3E}">
        <p14:creationId xmlns:p14="http://schemas.microsoft.com/office/powerpoint/2010/main" val="1654836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41</a:t>
            </a:fld>
            <a:endParaRPr lang="en-GB"/>
          </a:p>
        </p:txBody>
      </p:sp>
    </p:spTree>
    <p:extLst>
      <p:ext uri="{BB962C8B-B14F-4D97-AF65-F5344CB8AC3E}">
        <p14:creationId xmlns:p14="http://schemas.microsoft.com/office/powerpoint/2010/main" val="2867186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42</a:t>
            </a:fld>
            <a:endParaRPr lang="en-GB"/>
          </a:p>
        </p:txBody>
      </p:sp>
    </p:spTree>
    <p:extLst>
      <p:ext uri="{BB962C8B-B14F-4D97-AF65-F5344CB8AC3E}">
        <p14:creationId xmlns:p14="http://schemas.microsoft.com/office/powerpoint/2010/main" val="423336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73919"/>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43</a:t>
            </a:fld>
            <a:endParaRPr lang="en-GB"/>
          </a:p>
        </p:txBody>
      </p:sp>
    </p:spTree>
    <p:extLst>
      <p:ext uri="{BB962C8B-B14F-4D97-AF65-F5344CB8AC3E}">
        <p14:creationId xmlns:p14="http://schemas.microsoft.com/office/powerpoint/2010/main" val="1540842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45356"/>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44</a:t>
            </a:fld>
            <a:endParaRPr lang="en-GB"/>
          </a:p>
        </p:txBody>
      </p:sp>
    </p:spTree>
    <p:extLst>
      <p:ext uri="{BB962C8B-B14F-4D97-AF65-F5344CB8AC3E}">
        <p14:creationId xmlns:p14="http://schemas.microsoft.com/office/powerpoint/2010/main" val="380878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45</a:t>
            </a:fld>
            <a:endParaRPr lang="en-GB"/>
          </a:p>
        </p:txBody>
      </p:sp>
    </p:spTree>
    <p:extLst>
      <p:ext uri="{BB962C8B-B14F-4D97-AF65-F5344CB8AC3E}">
        <p14:creationId xmlns:p14="http://schemas.microsoft.com/office/powerpoint/2010/main" val="391939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46</a:t>
            </a:fld>
            <a:endParaRPr lang="en-GB"/>
          </a:p>
        </p:txBody>
      </p:sp>
    </p:spTree>
    <p:extLst>
      <p:ext uri="{BB962C8B-B14F-4D97-AF65-F5344CB8AC3E}">
        <p14:creationId xmlns:p14="http://schemas.microsoft.com/office/powerpoint/2010/main" val="3335359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47</a:t>
            </a:fld>
            <a:endParaRPr lang="en-GB"/>
          </a:p>
        </p:txBody>
      </p:sp>
    </p:spTree>
    <p:extLst>
      <p:ext uri="{BB962C8B-B14F-4D97-AF65-F5344CB8AC3E}">
        <p14:creationId xmlns:p14="http://schemas.microsoft.com/office/powerpoint/2010/main" val="2330761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7406"/>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48</a:t>
            </a:fld>
            <a:endParaRPr lang="en-GB"/>
          </a:p>
        </p:txBody>
      </p:sp>
    </p:spTree>
    <p:extLst>
      <p:ext uri="{BB962C8B-B14F-4D97-AF65-F5344CB8AC3E}">
        <p14:creationId xmlns:p14="http://schemas.microsoft.com/office/powerpoint/2010/main" val="2270572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49</a:t>
            </a:fld>
            <a:endParaRPr lang="en-GB"/>
          </a:p>
        </p:txBody>
      </p:sp>
    </p:spTree>
    <p:extLst>
      <p:ext uri="{BB962C8B-B14F-4D97-AF65-F5344CB8AC3E}">
        <p14:creationId xmlns:p14="http://schemas.microsoft.com/office/powerpoint/2010/main" val="2750546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3645024"/>
            <a:ext cx="6192688" cy="369332"/>
          </a:xfrm>
          <a:prstGeom prst="rect">
            <a:avLst/>
          </a:prstGeom>
          <a:noFill/>
        </p:spPr>
        <p:txBody>
          <a:bodyPr wrap="square" rtlCol="0">
            <a:spAutoFit/>
          </a:bodyPr>
          <a:lstStyle/>
          <a:p>
            <a:r>
              <a:rPr lang="en-GB" dirty="0" smtClean="0"/>
              <a:t>The 8%, 9% and 12% “rule”. </a:t>
            </a:r>
            <a:endParaRPr lang="en-GB" dirty="0"/>
          </a:p>
        </p:txBody>
      </p:sp>
      <p:sp>
        <p:nvSpPr>
          <p:cNvPr id="5" name="TextBox 4"/>
          <p:cNvSpPr txBox="1"/>
          <p:nvPr/>
        </p:nvSpPr>
        <p:spPr>
          <a:xfrm>
            <a:off x="674412" y="1124744"/>
            <a:ext cx="7913769" cy="2031325"/>
          </a:xfrm>
          <a:prstGeom prst="rect">
            <a:avLst/>
          </a:prstGeom>
          <a:noFill/>
        </p:spPr>
        <p:txBody>
          <a:bodyPr wrap="none" rtlCol="0">
            <a:spAutoFit/>
          </a:bodyPr>
          <a:lstStyle/>
          <a:p>
            <a:r>
              <a:rPr lang="en-GB" dirty="0" smtClean="0"/>
              <a:t>There is nothing new or revolutionary in these notes, the following </a:t>
            </a:r>
          </a:p>
          <a:p>
            <a:r>
              <a:rPr lang="en-GB" dirty="0" smtClean="0"/>
              <a:t>positions are simply demonstrations of the various “rules” and any rule is a</a:t>
            </a:r>
          </a:p>
          <a:p>
            <a:r>
              <a:rPr lang="en-GB" dirty="0" smtClean="0"/>
              <a:t> very useful tool when deciding the doubling and taking decisions. Most positions </a:t>
            </a:r>
          </a:p>
          <a:p>
            <a:r>
              <a:rPr lang="en-GB" dirty="0"/>
              <a:t>a</a:t>
            </a:r>
            <a:r>
              <a:rPr lang="en-GB" dirty="0" smtClean="0"/>
              <a:t>re very difficult to quantify winning chances, and years of experience, along with </a:t>
            </a:r>
          </a:p>
          <a:p>
            <a:r>
              <a:rPr lang="en-GB" dirty="0"/>
              <a:t>p</a:t>
            </a:r>
            <a:r>
              <a:rPr lang="en-GB" dirty="0" smtClean="0"/>
              <a:t>attern recognition will pay dividends, but these should act simply as a good </a:t>
            </a:r>
          </a:p>
          <a:p>
            <a:r>
              <a:rPr lang="en-GB" dirty="0"/>
              <a:t>s</a:t>
            </a:r>
            <a:r>
              <a:rPr lang="en-GB" dirty="0" smtClean="0"/>
              <a:t>tarting point to the basics of cube action.</a:t>
            </a:r>
          </a:p>
          <a:p>
            <a:endParaRPr lang="en-GB" dirty="0"/>
          </a:p>
        </p:txBody>
      </p:sp>
      <p:sp>
        <p:nvSpPr>
          <p:cNvPr id="2" name="Slide Number Placeholder 1"/>
          <p:cNvSpPr>
            <a:spLocks noGrp="1"/>
          </p:cNvSpPr>
          <p:nvPr>
            <p:ph type="sldNum" sz="quarter" idx="12"/>
          </p:nvPr>
        </p:nvSpPr>
        <p:spPr/>
        <p:txBody>
          <a:bodyPr/>
          <a:lstStyle/>
          <a:p>
            <a:fld id="{001F4AE8-8ABE-45DC-8E55-8679BF3AEDD2}" type="slidenum">
              <a:rPr lang="en-GB" smtClean="0"/>
              <a:t>5</a:t>
            </a:fld>
            <a:endParaRPr lang="en-GB"/>
          </a:p>
        </p:txBody>
      </p:sp>
    </p:spTree>
    <p:extLst>
      <p:ext uri="{BB962C8B-B14F-4D97-AF65-F5344CB8AC3E}">
        <p14:creationId xmlns:p14="http://schemas.microsoft.com/office/powerpoint/2010/main" val="1212389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089" y="1052513"/>
            <a:ext cx="9019822" cy="507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50</a:t>
            </a:fld>
            <a:endParaRPr lang="en-GB"/>
          </a:p>
        </p:txBody>
      </p:sp>
    </p:spTree>
    <p:extLst>
      <p:ext uri="{BB962C8B-B14F-4D97-AF65-F5344CB8AC3E}">
        <p14:creationId xmlns:p14="http://schemas.microsoft.com/office/powerpoint/2010/main" val="1593294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51</a:t>
            </a:fld>
            <a:endParaRPr lang="en-GB"/>
          </a:p>
        </p:txBody>
      </p:sp>
    </p:spTree>
    <p:extLst>
      <p:ext uri="{BB962C8B-B14F-4D97-AF65-F5344CB8AC3E}">
        <p14:creationId xmlns:p14="http://schemas.microsoft.com/office/powerpoint/2010/main" val="3220777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52</a:t>
            </a:fld>
            <a:endParaRPr lang="en-GB"/>
          </a:p>
        </p:txBody>
      </p:sp>
    </p:spTree>
    <p:extLst>
      <p:ext uri="{BB962C8B-B14F-4D97-AF65-F5344CB8AC3E}">
        <p14:creationId xmlns:p14="http://schemas.microsoft.com/office/powerpoint/2010/main" val="2253816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53</a:t>
            </a:fld>
            <a:endParaRPr lang="en-GB"/>
          </a:p>
        </p:txBody>
      </p:sp>
    </p:spTree>
    <p:extLst>
      <p:ext uri="{BB962C8B-B14F-4D97-AF65-F5344CB8AC3E}">
        <p14:creationId xmlns:p14="http://schemas.microsoft.com/office/powerpoint/2010/main" val="3358972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54</a:t>
            </a:fld>
            <a:endParaRPr lang="en-GB"/>
          </a:p>
        </p:txBody>
      </p:sp>
    </p:spTree>
    <p:extLst>
      <p:ext uri="{BB962C8B-B14F-4D97-AF65-F5344CB8AC3E}">
        <p14:creationId xmlns:p14="http://schemas.microsoft.com/office/powerpoint/2010/main" val="51827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55</a:t>
            </a:fld>
            <a:endParaRPr lang="en-GB"/>
          </a:p>
        </p:txBody>
      </p:sp>
    </p:spTree>
    <p:extLst>
      <p:ext uri="{BB962C8B-B14F-4D97-AF65-F5344CB8AC3E}">
        <p14:creationId xmlns:p14="http://schemas.microsoft.com/office/powerpoint/2010/main" val="232803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56</a:t>
            </a:fld>
            <a:endParaRPr lang="en-GB"/>
          </a:p>
        </p:txBody>
      </p:sp>
    </p:spTree>
    <p:extLst>
      <p:ext uri="{BB962C8B-B14F-4D97-AF65-F5344CB8AC3E}">
        <p14:creationId xmlns:p14="http://schemas.microsoft.com/office/powerpoint/2010/main" val="3769374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57</a:t>
            </a:fld>
            <a:endParaRPr lang="en-GB"/>
          </a:p>
        </p:txBody>
      </p:sp>
    </p:spTree>
    <p:extLst>
      <p:ext uri="{BB962C8B-B14F-4D97-AF65-F5344CB8AC3E}">
        <p14:creationId xmlns:p14="http://schemas.microsoft.com/office/powerpoint/2010/main" val="1557912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58</a:t>
            </a:fld>
            <a:endParaRPr lang="en-GB"/>
          </a:p>
        </p:txBody>
      </p:sp>
    </p:spTree>
    <p:extLst>
      <p:ext uri="{BB962C8B-B14F-4D97-AF65-F5344CB8AC3E}">
        <p14:creationId xmlns:p14="http://schemas.microsoft.com/office/powerpoint/2010/main" val="359622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77788"/>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59</a:t>
            </a:fld>
            <a:endParaRPr lang="en-GB"/>
          </a:p>
        </p:txBody>
      </p:sp>
    </p:spTree>
    <p:extLst>
      <p:ext uri="{BB962C8B-B14F-4D97-AF65-F5344CB8AC3E}">
        <p14:creationId xmlns:p14="http://schemas.microsoft.com/office/powerpoint/2010/main" val="2924601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76456" cy="4880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arginal double/Take"/>
          <p:cNvSpPr txBox="1"/>
          <p:nvPr/>
        </p:nvSpPr>
        <p:spPr>
          <a:xfrm>
            <a:off x="282659" y="6093296"/>
            <a:ext cx="8573841" cy="646331"/>
          </a:xfrm>
          <a:prstGeom prst="rect">
            <a:avLst/>
          </a:prstGeom>
          <a:noFill/>
        </p:spPr>
        <p:txBody>
          <a:bodyPr wrap="square" rtlCol="0">
            <a:spAutoFit/>
          </a:bodyPr>
          <a:lstStyle/>
          <a:p>
            <a:r>
              <a:rPr lang="en-GB" dirty="0" smtClean="0"/>
              <a:t>This is a marginal Double (just enough winning chances)/ Easy Take (well over 25% wins position).</a:t>
            </a:r>
          </a:p>
        </p:txBody>
      </p:sp>
      <p:sp>
        <p:nvSpPr>
          <p:cNvPr id="6" name="72% lead"/>
          <p:cNvSpPr txBox="1"/>
          <p:nvPr/>
        </p:nvSpPr>
        <p:spPr>
          <a:xfrm>
            <a:off x="318600" y="5643020"/>
            <a:ext cx="2718565" cy="369332"/>
          </a:xfrm>
          <a:prstGeom prst="rect">
            <a:avLst/>
          </a:prstGeom>
          <a:noFill/>
        </p:spPr>
        <p:txBody>
          <a:bodyPr wrap="none" rtlCol="0">
            <a:spAutoFit/>
          </a:bodyPr>
          <a:lstStyle/>
          <a:p>
            <a:r>
              <a:rPr lang="en-GB" dirty="0" smtClean="0"/>
              <a:t>This equates to 72+% wins.</a:t>
            </a:r>
            <a:endParaRPr lang="en-GB" dirty="0"/>
          </a:p>
        </p:txBody>
      </p:sp>
      <p:sp>
        <p:nvSpPr>
          <p:cNvPr id="5" name="8% lead"/>
          <p:cNvSpPr txBox="1"/>
          <p:nvPr/>
        </p:nvSpPr>
        <p:spPr>
          <a:xfrm>
            <a:off x="282660" y="5273688"/>
            <a:ext cx="7956345" cy="369332"/>
          </a:xfrm>
          <a:prstGeom prst="rect">
            <a:avLst/>
          </a:prstGeom>
          <a:noFill/>
        </p:spPr>
        <p:txBody>
          <a:bodyPr wrap="none" rtlCol="0">
            <a:spAutoFit/>
          </a:bodyPr>
          <a:lstStyle/>
          <a:p>
            <a:r>
              <a:rPr lang="en-GB" dirty="0" smtClean="0"/>
              <a:t>8% lead with 100 pips to bear all </a:t>
            </a:r>
            <a:r>
              <a:rPr lang="en-GB" dirty="0" err="1" smtClean="0"/>
              <a:t>chkrs</a:t>
            </a:r>
            <a:r>
              <a:rPr lang="en-GB" dirty="0" smtClean="0"/>
              <a:t> off. (And importantly, no contact remaining).</a:t>
            </a:r>
            <a:endParaRPr lang="en-GB" dirty="0"/>
          </a:p>
        </p:txBody>
      </p:sp>
      <p:sp>
        <p:nvSpPr>
          <p:cNvPr id="3" name="Slide Number Placeholder 2"/>
          <p:cNvSpPr>
            <a:spLocks noGrp="1"/>
          </p:cNvSpPr>
          <p:nvPr>
            <p:ph type="sldNum" sz="quarter" idx="12"/>
          </p:nvPr>
        </p:nvSpPr>
        <p:spPr/>
        <p:txBody>
          <a:bodyPr/>
          <a:lstStyle/>
          <a:p>
            <a:fld id="{001F4AE8-8ABE-45DC-8E55-8679BF3AEDD2}" type="slidenum">
              <a:rPr lang="en-GB" smtClean="0"/>
              <a:t>6</a:t>
            </a:fld>
            <a:endParaRPr lang="en-GB"/>
          </a:p>
        </p:txBody>
      </p:sp>
    </p:spTree>
    <p:extLst>
      <p:ext uri="{BB962C8B-B14F-4D97-AF65-F5344CB8AC3E}">
        <p14:creationId xmlns:p14="http://schemas.microsoft.com/office/powerpoint/2010/main" val="4177650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9638"/>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60</a:t>
            </a:fld>
            <a:endParaRPr lang="en-GB"/>
          </a:p>
        </p:txBody>
      </p:sp>
    </p:spTree>
    <p:extLst>
      <p:ext uri="{BB962C8B-B14F-4D97-AF65-F5344CB8AC3E}">
        <p14:creationId xmlns:p14="http://schemas.microsoft.com/office/powerpoint/2010/main" val="38673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9638"/>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61</a:t>
            </a:fld>
            <a:endParaRPr lang="en-GB"/>
          </a:p>
        </p:txBody>
      </p:sp>
    </p:spTree>
    <p:extLst>
      <p:ext uri="{BB962C8B-B14F-4D97-AF65-F5344CB8AC3E}">
        <p14:creationId xmlns:p14="http://schemas.microsoft.com/office/powerpoint/2010/main" val="360529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73919"/>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62</a:t>
            </a:fld>
            <a:endParaRPr lang="en-GB"/>
          </a:p>
        </p:txBody>
      </p:sp>
    </p:spTree>
    <p:extLst>
      <p:ext uri="{BB962C8B-B14F-4D97-AF65-F5344CB8AC3E}">
        <p14:creationId xmlns:p14="http://schemas.microsoft.com/office/powerpoint/2010/main" val="1587626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089" y="1052513"/>
            <a:ext cx="9019822" cy="507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63</a:t>
            </a:fld>
            <a:endParaRPr lang="en-GB"/>
          </a:p>
        </p:txBody>
      </p:sp>
    </p:spTree>
    <p:extLst>
      <p:ext uri="{BB962C8B-B14F-4D97-AF65-F5344CB8AC3E}">
        <p14:creationId xmlns:p14="http://schemas.microsoft.com/office/powerpoint/2010/main" val="736039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64</a:t>
            </a:fld>
            <a:endParaRPr lang="en-GB"/>
          </a:p>
        </p:txBody>
      </p:sp>
    </p:spTree>
    <p:extLst>
      <p:ext uri="{BB962C8B-B14F-4D97-AF65-F5344CB8AC3E}">
        <p14:creationId xmlns:p14="http://schemas.microsoft.com/office/powerpoint/2010/main" val="141943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01F4AE8-8ABE-45DC-8E55-8679BF3AEDD2}" type="slidenum">
              <a:rPr lang="en-GB" smtClean="0"/>
              <a:t>65</a:t>
            </a:fld>
            <a:endParaRPr lang="en-GB"/>
          </a:p>
        </p:txBody>
      </p:sp>
    </p:spTree>
    <p:extLst>
      <p:ext uri="{BB962C8B-B14F-4D97-AF65-F5344CB8AC3E}">
        <p14:creationId xmlns:p14="http://schemas.microsoft.com/office/powerpoint/2010/main" val="761999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001F4AE8-8ABE-45DC-8E55-8679BF3AEDD2}" type="slidenum">
              <a:rPr lang="en-GB" smtClean="0"/>
              <a:t>66</a:t>
            </a:fld>
            <a:endParaRPr lang="en-GB"/>
          </a:p>
        </p:txBody>
      </p:sp>
    </p:spTree>
    <p:extLst>
      <p:ext uri="{BB962C8B-B14F-4D97-AF65-F5344CB8AC3E}">
        <p14:creationId xmlns:p14="http://schemas.microsoft.com/office/powerpoint/2010/main" val="1729854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908720"/>
            <a:ext cx="6251135" cy="646331"/>
          </a:xfrm>
          <a:prstGeom prst="rect">
            <a:avLst/>
          </a:prstGeom>
          <a:noFill/>
        </p:spPr>
        <p:txBody>
          <a:bodyPr wrap="none" rtlCol="0">
            <a:spAutoFit/>
          </a:bodyPr>
          <a:lstStyle/>
          <a:p>
            <a:r>
              <a:rPr lang="en-GB" dirty="0" smtClean="0"/>
              <a:t>We just need to explain why we refer to the 25% winning chance</a:t>
            </a:r>
          </a:p>
          <a:p>
            <a:r>
              <a:rPr lang="en-GB" dirty="0"/>
              <a:t>a</a:t>
            </a:r>
            <a:r>
              <a:rPr lang="en-GB" dirty="0" smtClean="0"/>
              <a:t>s the minimum winning chance to justify taking a cube….</a:t>
            </a:r>
            <a:endParaRPr lang="en-GB" dirty="0"/>
          </a:p>
        </p:txBody>
      </p:sp>
      <p:sp>
        <p:nvSpPr>
          <p:cNvPr id="5" name="TextBox 4"/>
          <p:cNvSpPr txBox="1"/>
          <p:nvPr/>
        </p:nvSpPr>
        <p:spPr>
          <a:xfrm>
            <a:off x="998333" y="1700808"/>
            <a:ext cx="5376152" cy="923330"/>
          </a:xfrm>
          <a:prstGeom prst="rect">
            <a:avLst/>
          </a:prstGeom>
          <a:noFill/>
        </p:spPr>
        <p:txBody>
          <a:bodyPr wrap="none" rtlCol="0">
            <a:spAutoFit/>
          </a:bodyPr>
          <a:lstStyle/>
          <a:p>
            <a:r>
              <a:rPr lang="en-GB" dirty="0" smtClean="0"/>
              <a:t>Assume we play a position 100 times….</a:t>
            </a:r>
          </a:p>
          <a:p>
            <a:r>
              <a:rPr lang="en-GB" dirty="0" smtClean="0"/>
              <a:t>Each time we offer the cube, and the opponent DROPS.</a:t>
            </a:r>
          </a:p>
          <a:p>
            <a:r>
              <a:rPr lang="en-GB" dirty="0" smtClean="0"/>
              <a:t>The one who cubed would win </a:t>
            </a:r>
            <a:r>
              <a:rPr lang="en-GB" dirty="0" smtClean="0">
                <a:solidFill>
                  <a:srgbClr val="FF0000"/>
                </a:solidFill>
              </a:rPr>
              <a:t>100</a:t>
            </a:r>
            <a:r>
              <a:rPr lang="en-GB" dirty="0" smtClean="0"/>
              <a:t> points.</a:t>
            </a:r>
            <a:endParaRPr lang="en-GB" dirty="0"/>
          </a:p>
        </p:txBody>
      </p:sp>
      <p:sp>
        <p:nvSpPr>
          <p:cNvPr id="6" name="TextBox 5"/>
          <p:cNvSpPr txBox="1"/>
          <p:nvPr/>
        </p:nvSpPr>
        <p:spPr>
          <a:xfrm>
            <a:off x="998333" y="2794330"/>
            <a:ext cx="7001853" cy="646331"/>
          </a:xfrm>
          <a:prstGeom prst="rect">
            <a:avLst/>
          </a:prstGeom>
          <a:noFill/>
        </p:spPr>
        <p:txBody>
          <a:bodyPr wrap="none" rtlCol="0">
            <a:spAutoFit/>
          </a:bodyPr>
          <a:lstStyle/>
          <a:p>
            <a:r>
              <a:rPr lang="en-GB" dirty="0" smtClean="0"/>
              <a:t>Now assume the one who cubed has a 75% chance of winning the game,</a:t>
            </a:r>
          </a:p>
          <a:p>
            <a:r>
              <a:rPr lang="en-GB" dirty="0"/>
              <a:t>a</a:t>
            </a:r>
            <a:r>
              <a:rPr lang="en-GB" dirty="0" smtClean="0"/>
              <a:t>nd in all 100 games, the one cubed TAKES the cube to a value of 2.</a:t>
            </a:r>
            <a:endParaRPr lang="en-GB" dirty="0"/>
          </a:p>
        </p:txBody>
      </p:sp>
      <p:sp>
        <p:nvSpPr>
          <p:cNvPr id="7" name="TextBox 6"/>
          <p:cNvSpPr txBox="1"/>
          <p:nvPr/>
        </p:nvSpPr>
        <p:spPr>
          <a:xfrm>
            <a:off x="998333" y="3645024"/>
            <a:ext cx="7007880" cy="646331"/>
          </a:xfrm>
          <a:prstGeom prst="rect">
            <a:avLst/>
          </a:prstGeom>
          <a:noFill/>
        </p:spPr>
        <p:txBody>
          <a:bodyPr wrap="none" rtlCol="0">
            <a:spAutoFit/>
          </a:bodyPr>
          <a:lstStyle/>
          <a:p>
            <a:r>
              <a:rPr lang="en-GB" dirty="0" smtClean="0"/>
              <a:t>75% wins means 75 games won, now at a 2 cube equates to</a:t>
            </a:r>
            <a:r>
              <a:rPr lang="en-GB" dirty="0" smtClean="0">
                <a:solidFill>
                  <a:srgbClr val="FF0000"/>
                </a:solidFill>
              </a:rPr>
              <a:t> +150 </a:t>
            </a:r>
            <a:r>
              <a:rPr lang="en-GB" dirty="0" smtClean="0"/>
              <a:t>points,</a:t>
            </a:r>
          </a:p>
          <a:p>
            <a:r>
              <a:rPr lang="en-GB" dirty="0"/>
              <a:t>t</a:t>
            </a:r>
            <a:r>
              <a:rPr lang="en-GB" dirty="0" smtClean="0"/>
              <a:t>he 25% losses equates to 25 games lost, which equates to </a:t>
            </a:r>
            <a:r>
              <a:rPr lang="en-GB" dirty="0" smtClean="0">
                <a:solidFill>
                  <a:srgbClr val="FF0000"/>
                </a:solidFill>
              </a:rPr>
              <a:t>-50 </a:t>
            </a:r>
            <a:r>
              <a:rPr lang="en-GB" dirty="0" smtClean="0"/>
              <a:t>points.</a:t>
            </a:r>
          </a:p>
        </p:txBody>
      </p:sp>
      <p:sp>
        <p:nvSpPr>
          <p:cNvPr id="9" name="TextBox 8"/>
          <p:cNvSpPr txBox="1"/>
          <p:nvPr/>
        </p:nvSpPr>
        <p:spPr>
          <a:xfrm>
            <a:off x="1101252" y="4437112"/>
            <a:ext cx="6481390" cy="923330"/>
          </a:xfrm>
          <a:prstGeom prst="rect">
            <a:avLst/>
          </a:prstGeom>
          <a:noFill/>
        </p:spPr>
        <p:txBody>
          <a:bodyPr wrap="none" rtlCol="0">
            <a:spAutoFit/>
          </a:bodyPr>
          <a:lstStyle/>
          <a:p>
            <a:r>
              <a:rPr lang="en-GB" dirty="0" smtClean="0"/>
              <a:t>The nett result of the 100 games played, when all cubes are TAKEN </a:t>
            </a:r>
          </a:p>
          <a:p>
            <a:r>
              <a:rPr lang="en-GB" dirty="0"/>
              <a:t>t</a:t>
            </a:r>
            <a:r>
              <a:rPr lang="en-GB" dirty="0" smtClean="0"/>
              <a:t>otals </a:t>
            </a:r>
            <a:r>
              <a:rPr lang="en-GB" dirty="0" smtClean="0">
                <a:solidFill>
                  <a:srgbClr val="FF0000"/>
                </a:solidFill>
              </a:rPr>
              <a:t>+150 -50</a:t>
            </a:r>
            <a:r>
              <a:rPr lang="en-GB" dirty="0" smtClean="0"/>
              <a:t>, which is </a:t>
            </a:r>
            <a:r>
              <a:rPr lang="en-GB" dirty="0" smtClean="0">
                <a:solidFill>
                  <a:srgbClr val="FF0000"/>
                </a:solidFill>
              </a:rPr>
              <a:t>+100</a:t>
            </a:r>
            <a:r>
              <a:rPr lang="en-GB" dirty="0" smtClean="0"/>
              <a:t>, EXACTLY the same number as if he</a:t>
            </a:r>
          </a:p>
          <a:p>
            <a:r>
              <a:rPr lang="en-GB" dirty="0"/>
              <a:t>h</a:t>
            </a:r>
            <a:r>
              <a:rPr lang="en-GB" dirty="0" smtClean="0"/>
              <a:t>ad dropped all cubes offered.</a:t>
            </a:r>
            <a:endParaRPr lang="en-GB" dirty="0"/>
          </a:p>
        </p:txBody>
      </p:sp>
      <p:sp>
        <p:nvSpPr>
          <p:cNvPr id="10" name="TextBox 9"/>
          <p:cNvSpPr txBox="1"/>
          <p:nvPr/>
        </p:nvSpPr>
        <p:spPr>
          <a:xfrm>
            <a:off x="1107526" y="5517232"/>
            <a:ext cx="7566367" cy="923330"/>
          </a:xfrm>
          <a:prstGeom prst="rect">
            <a:avLst/>
          </a:prstGeom>
          <a:noFill/>
        </p:spPr>
        <p:txBody>
          <a:bodyPr wrap="none" rtlCol="0">
            <a:spAutoFit/>
          </a:bodyPr>
          <a:lstStyle/>
          <a:p>
            <a:r>
              <a:rPr lang="en-GB" dirty="0" smtClean="0"/>
              <a:t>Obviously the higher the winning chances above 25%, the more points the </a:t>
            </a:r>
          </a:p>
          <a:p>
            <a:r>
              <a:rPr lang="en-GB" dirty="0"/>
              <a:t>o</a:t>
            </a:r>
            <a:r>
              <a:rPr lang="en-GB" dirty="0" smtClean="0"/>
              <a:t>ne cubed will win, and  further below 25% will result in a bigger</a:t>
            </a:r>
          </a:p>
          <a:p>
            <a:r>
              <a:rPr lang="en-GB" dirty="0" smtClean="0"/>
              <a:t>nett loss situation, and  so would do better by dropping  everything below 25%.</a:t>
            </a:r>
            <a:endParaRPr lang="en-GB" dirty="0"/>
          </a:p>
        </p:txBody>
      </p:sp>
      <p:sp>
        <p:nvSpPr>
          <p:cNvPr id="2" name="Slide Number Placeholder 1"/>
          <p:cNvSpPr>
            <a:spLocks noGrp="1"/>
          </p:cNvSpPr>
          <p:nvPr>
            <p:ph type="sldNum" sz="quarter" idx="12"/>
          </p:nvPr>
        </p:nvSpPr>
        <p:spPr/>
        <p:txBody>
          <a:bodyPr/>
          <a:lstStyle/>
          <a:p>
            <a:fld id="{001F4AE8-8ABE-45DC-8E55-8679BF3AEDD2}" type="slidenum">
              <a:rPr lang="en-GB" smtClean="0"/>
              <a:t>7</a:t>
            </a:fld>
            <a:endParaRPr lang="en-GB"/>
          </a:p>
        </p:txBody>
      </p:sp>
    </p:spTree>
    <p:extLst>
      <p:ext uri="{BB962C8B-B14F-4D97-AF65-F5344CB8AC3E}">
        <p14:creationId xmlns:p14="http://schemas.microsoft.com/office/powerpoint/2010/main" val="3387374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1F4AE8-8ABE-45DC-8E55-8679BF3AEDD2}" type="slidenum">
              <a:rPr lang="en-GB" smtClean="0"/>
              <a:t>8</a:t>
            </a:fld>
            <a:endParaRPr lang="en-GB"/>
          </a:p>
        </p:txBody>
      </p:sp>
      <p:graphicFrame>
        <p:nvGraphicFramePr>
          <p:cNvPr id="3" name="Object 2"/>
          <p:cNvGraphicFramePr>
            <a:graphicFrameLocks noChangeAspect="1"/>
          </p:cNvGraphicFramePr>
          <p:nvPr>
            <p:extLst>
              <p:ext uri="{D42A27DB-BD31-4B8C-83A1-F6EECF244321}">
                <p14:modId xmlns:p14="http://schemas.microsoft.com/office/powerpoint/2010/main" val="2897127126"/>
              </p:ext>
            </p:extLst>
          </p:nvPr>
        </p:nvGraphicFramePr>
        <p:xfrm>
          <a:off x="179512" y="188640"/>
          <a:ext cx="10394250" cy="6336704"/>
        </p:xfrm>
        <a:graphic>
          <a:graphicData uri="http://schemas.openxmlformats.org/presentationml/2006/ole">
            <mc:AlternateContent xmlns:mc="http://schemas.openxmlformats.org/markup-compatibility/2006">
              <mc:Choice xmlns:v="urn:schemas-microsoft-com:vml" Requires="v">
                <p:oleObj spid="_x0000_s1026" name="Document" r:id="rId3" imgW="11568096" imgH="7053293" progId="Word.Document.12">
                  <p:embed/>
                </p:oleObj>
              </mc:Choice>
              <mc:Fallback>
                <p:oleObj name="Document" r:id="rId3" imgW="11568096" imgH="7053293" progId="Word.Document.12">
                  <p:embed/>
                  <p:pic>
                    <p:nvPicPr>
                      <p:cNvPr id="0" name=""/>
                      <p:cNvPicPr/>
                      <p:nvPr/>
                    </p:nvPicPr>
                    <p:blipFill>
                      <a:blip r:embed="rId4"/>
                      <a:stretch>
                        <a:fillRect/>
                      </a:stretch>
                    </p:blipFill>
                    <p:spPr>
                      <a:xfrm>
                        <a:off x="179512" y="188640"/>
                        <a:ext cx="10394250" cy="6336704"/>
                      </a:xfrm>
                      <a:prstGeom prst="rect">
                        <a:avLst/>
                      </a:prstGeom>
                    </p:spPr>
                  </p:pic>
                </p:oleObj>
              </mc:Fallback>
            </mc:AlternateContent>
          </a:graphicData>
        </a:graphic>
      </p:graphicFrame>
    </p:spTree>
    <p:extLst>
      <p:ext uri="{BB962C8B-B14F-4D97-AF65-F5344CB8AC3E}">
        <p14:creationId xmlns:p14="http://schemas.microsoft.com/office/powerpoint/2010/main" val="3932871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48464" cy="492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88640" y="1196752"/>
            <a:ext cx="184731" cy="369332"/>
          </a:xfrm>
          <a:prstGeom prst="rect">
            <a:avLst/>
          </a:prstGeom>
          <a:noFill/>
        </p:spPr>
        <p:txBody>
          <a:bodyPr wrap="none" rtlCol="0">
            <a:spAutoFit/>
          </a:bodyPr>
          <a:lstStyle/>
          <a:p>
            <a:endParaRPr lang="en-GB" dirty="0"/>
          </a:p>
        </p:txBody>
      </p:sp>
      <p:sp>
        <p:nvSpPr>
          <p:cNvPr id="2" name="TextBox 1"/>
          <p:cNvSpPr txBox="1"/>
          <p:nvPr/>
        </p:nvSpPr>
        <p:spPr>
          <a:xfrm>
            <a:off x="251518" y="5147900"/>
            <a:ext cx="4928337" cy="369332"/>
          </a:xfrm>
          <a:prstGeom prst="rect">
            <a:avLst/>
          </a:prstGeom>
          <a:noFill/>
        </p:spPr>
        <p:txBody>
          <a:bodyPr wrap="none" rtlCol="0">
            <a:spAutoFit/>
          </a:bodyPr>
          <a:lstStyle/>
          <a:p>
            <a:r>
              <a:rPr lang="en-GB" dirty="0" smtClean="0"/>
              <a:t>Again, 8% lead, but this time Red owns the 2 cube.</a:t>
            </a:r>
            <a:endParaRPr lang="en-GB" dirty="0"/>
          </a:p>
        </p:txBody>
      </p:sp>
      <p:sp>
        <p:nvSpPr>
          <p:cNvPr id="4" name="TextBox 3"/>
          <p:cNvSpPr txBox="1"/>
          <p:nvPr/>
        </p:nvSpPr>
        <p:spPr>
          <a:xfrm>
            <a:off x="272936" y="5445224"/>
            <a:ext cx="4071692" cy="369332"/>
          </a:xfrm>
          <a:prstGeom prst="rect">
            <a:avLst/>
          </a:prstGeom>
          <a:noFill/>
        </p:spPr>
        <p:txBody>
          <a:bodyPr wrap="none" rtlCol="0">
            <a:spAutoFit/>
          </a:bodyPr>
          <a:lstStyle/>
          <a:p>
            <a:r>
              <a:rPr lang="en-GB" dirty="0" smtClean="0"/>
              <a:t>Now we see XG says “No re-double/Take”</a:t>
            </a:r>
          </a:p>
        </p:txBody>
      </p:sp>
      <p:sp>
        <p:nvSpPr>
          <p:cNvPr id="8" name="TextBox 7"/>
          <p:cNvSpPr txBox="1"/>
          <p:nvPr/>
        </p:nvSpPr>
        <p:spPr>
          <a:xfrm>
            <a:off x="251519" y="5734997"/>
            <a:ext cx="6910418" cy="646331"/>
          </a:xfrm>
          <a:prstGeom prst="rect">
            <a:avLst/>
          </a:prstGeom>
          <a:noFill/>
        </p:spPr>
        <p:txBody>
          <a:bodyPr wrap="none" rtlCol="0">
            <a:spAutoFit/>
          </a:bodyPr>
          <a:lstStyle/>
          <a:p>
            <a:r>
              <a:rPr lang="en-GB" dirty="0" smtClean="0"/>
              <a:t>By doubling the winning chances are obviously the same, but we will be</a:t>
            </a:r>
          </a:p>
          <a:p>
            <a:r>
              <a:rPr lang="en-GB" dirty="0" smtClean="0"/>
              <a:t> giving away a valuable asset.</a:t>
            </a:r>
            <a:endParaRPr lang="en-GB" dirty="0"/>
          </a:p>
        </p:txBody>
      </p:sp>
      <p:sp>
        <p:nvSpPr>
          <p:cNvPr id="9" name="TextBox 8"/>
          <p:cNvSpPr txBox="1"/>
          <p:nvPr/>
        </p:nvSpPr>
        <p:spPr>
          <a:xfrm>
            <a:off x="276460" y="6300028"/>
            <a:ext cx="7200689" cy="369332"/>
          </a:xfrm>
          <a:prstGeom prst="rect">
            <a:avLst/>
          </a:prstGeom>
          <a:noFill/>
        </p:spPr>
        <p:txBody>
          <a:bodyPr wrap="none" rtlCol="0">
            <a:spAutoFit/>
          </a:bodyPr>
          <a:lstStyle/>
          <a:p>
            <a:r>
              <a:rPr lang="en-GB" dirty="0" smtClean="0"/>
              <a:t>So another bench mark, we need to get to more than 8%, i.e. 9% to </a:t>
            </a:r>
            <a:r>
              <a:rPr lang="en-GB" dirty="0" err="1" smtClean="0">
                <a:solidFill>
                  <a:srgbClr val="FF0000"/>
                </a:solidFill>
              </a:rPr>
              <a:t>recube</a:t>
            </a:r>
            <a:r>
              <a:rPr lang="en-GB" dirty="0" smtClean="0">
                <a:solidFill>
                  <a:srgbClr val="FF0000"/>
                </a:solidFill>
              </a:rPr>
              <a:t>.</a:t>
            </a:r>
            <a:endParaRPr lang="en-GB" dirty="0">
              <a:solidFill>
                <a:srgbClr val="FF0000"/>
              </a:solidFill>
            </a:endParaRPr>
          </a:p>
        </p:txBody>
      </p:sp>
      <p:sp>
        <p:nvSpPr>
          <p:cNvPr id="3" name="Slide Number Placeholder 2"/>
          <p:cNvSpPr>
            <a:spLocks noGrp="1"/>
          </p:cNvSpPr>
          <p:nvPr>
            <p:ph type="sldNum" sz="quarter" idx="12"/>
          </p:nvPr>
        </p:nvSpPr>
        <p:spPr/>
        <p:txBody>
          <a:bodyPr/>
          <a:lstStyle/>
          <a:p>
            <a:fld id="{001F4AE8-8ABE-45DC-8E55-8679BF3AEDD2}" type="slidenum">
              <a:rPr lang="en-GB" smtClean="0"/>
              <a:t>9</a:t>
            </a:fld>
            <a:endParaRPr lang="en-GB"/>
          </a:p>
        </p:txBody>
      </p:sp>
    </p:spTree>
    <p:extLst>
      <p:ext uri="{BB962C8B-B14F-4D97-AF65-F5344CB8AC3E}">
        <p14:creationId xmlns:p14="http://schemas.microsoft.com/office/powerpoint/2010/main" val="2597526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1289</TotalTime>
  <Words>3206</Words>
  <Application>Microsoft Office PowerPoint</Application>
  <PresentationFormat>On-screen Show (4:3)</PresentationFormat>
  <Paragraphs>235</Paragraphs>
  <Slides>66</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Office Theme</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156</cp:revision>
  <dcterms:created xsi:type="dcterms:W3CDTF">2018-03-11T15:18:14Z</dcterms:created>
  <dcterms:modified xsi:type="dcterms:W3CDTF">2018-09-17T09:59:36Z</dcterms:modified>
</cp:coreProperties>
</file>